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7" r:id="rId22"/>
    <p:sldId id="278" r:id="rId23"/>
    <p:sldId id="279" r:id="rId24"/>
    <p:sldId id="280" r:id="rId25"/>
    <p:sldId id="281" r:id="rId26"/>
    <p:sldId id="282" r:id="rId27"/>
    <p:sldId id="284" r:id="rId28"/>
    <p:sldId id="285" r:id="rId29"/>
    <p:sldId id="286" r:id="rId30"/>
    <p:sldId id="287" r:id="rId31"/>
    <p:sldId id="288" r:id="rId32"/>
    <p:sldId id="289" r:id="rId33"/>
    <p:sldId id="290" r:id="rId34"/>
    <p:sldId id="291" r:id="rId35"/>
    <p:sldId id="292" r:id="rId36"/>
    <p:sldId id="293"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9" d="100"/>
          <a:sy n="149" d="100"/>
        </p:scale>
        <p:origin x="69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09C5ED-7730-42C9-ABD7-F9A0F6CC8F44}" type="datetimeFigureOut">
              <a:rPr lang="zh-TW" altLang="en-US" smtClean="0"/>
              <a:t>2021/11/1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95B02-7798-4CFB-A675-97AE2E2876D1}" type="slidenum">
              <a:rPr lang="zh-TW" altLang="en-US" smtClean="0"/>
              <a:t>‹#›</a:t>
            </a:fld>
            <a:endParaRPr lang="zh-TW" altLang="en-US"/>
          </a:p>
        </p:txBody>
      </p:sp>
    </p:spTree>
    <p:extLst>
      <p:ext uri="{BB962C8B-B14F-4D97-AF65-F5344CB8AC3E}">
        <p14:creationId xmlns:p14="http://schemas.microsoft.com/office/powerpoint/2010/main" val="1751378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TW" altLang="en-US"/>
              <a:t>按一下以編輯母片標題樣式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77911C1C-EC75-4F50-A45B-31D51FFE4F5A}" type="datetime1">
              <a:rPr lang="zh-TW" altLang="en-US" smtClean="0"/>
              <a:t>2021/11/1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065E75-0BFD-4A3A-B5A9-35E2C89BF10E}" type="slidenum">
              <a:rPr lang="zh-TW" altLang="en-US" smtClean="0"/>
              <a:t>‹#›</a:t>
            </a:fld>
            <a:endParaRPr lang="zh-TW" altLang="en-US"/>
          </a:p>
        </p:txBody>
      </p:sp>
    </p:spTree>
    <p:extLst>
      <p:ext uri="{BB962C8B-B14F-4D97-AF65-F5344CB8AC3E}">
        <p14:creationId xmlns:p14="http://schemas.microsoft.com/office/powerpoint/2010/main" val="2464874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TW" altLang="en-US"/>
              <a:t>按一下以編輯母片標題樣式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TW" altLang="en-US"/>
              <a:t>按一下圖示以新增圖片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01AB5236-7FE8-4ED6-84FA-07A958D44EA6}" type="datetime1">
              <a:rPr lang="zh-TW" altLang="en-US" smtClean="0"/>
              <a:t>2021/11/1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B065E75-0BFD-4A3A-B5A9-35E2C89BF10E}" type="slidenum">
              <a:rPr lang="zh-TW" altLang="en-US" smtClean="0"/>
              <a:t>‹#›</a:t>
            </a:fld>
            <a:endParaRPr lang="zh-TW" altLang="en-US"/>
          </a:p>
        </p:txBody>
      </p:sp>
    </p:spTree>
    <p:extLst>
      <p:ext uri="{BB962C8B-B14F-4D97-AF65-F5344CB8AC3E}">
        <p14:creationId xmlns:p14="http://schemas.microsoft.com/office/powerpoint/2010/main" val="433757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TW" altLang="en-US"/>
              <a:t>編輯母片文字樣式</a:t>
            </a:r>
          </a:p>
        </p:txBody>
      </p:sp>
      <p:sp>
        <p:nvSpPr>
          <p:cNvPr id="4" name="Date Placeholder 3"/>
          <p:cNvSpPr>
            <a:spLocks noGrp="1"/>
          </p:cNvSpPr>
          <p:nvPr>
            <p:ph type="dt" sz="half" idx="10"/>
          </p:nvPr>
        </p:nvSpPr>
        <p:spPr/>
        <p:txBody>
          <a:bodyPr/>
          <a:lstStyle/>
          <a:p>
            <a:fld id="{4826E9A2-0DF4-4F62-828E-6193A59D48C0}" type="datetime1">
              <a:rPr lang="zh-TW" altLang="en-US" smtClean="0"/>
              <a:t>2021/11/1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065E75-0BFD-4A3A-B5A9-35E2C89BF10E}" type="slidenum">
              <a:rPr lang="zh-TW" altLang="en-US" smtClean="0"/>
              <a:t>‹#›</a:t>
            </a:fld>
            <a:endParaRPr lang="zh-TW" altLang="en-US"/>
          </a:p>
        </p:txBody>
      </p:sp>
    </p:spTree>
    <p:extLst>
      <p:ext uri="{BB962C8B-B14F-4D97-AF65-F5344CB8AC3E}">
        <p14:creationId xmlns:p14="http://schemas.microsoft.com/office/powerpoint/2010/main" val="1900410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TW" altLang="en-US"/>
              <a:t>按一下以編輯母片標題樣式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TW" altLang="en-US"/>
              <a:t>編輯母片文字樣式</a:t>
            </a:r>
          </a:p>
        </p:txBody>
      </p:sp>
      <p:sp>
        <p:nvSpPr>
          <p:cNvPr id="2" name="Date Placeholder 1"/>
          <p:cNvSpPr>
            <a:spLocks noGrp="1"/>
          </p:cNvSpPr>
          <p:nvPr>
            <p:ph type="dt" sz="half" idx="10"/>
          </p:nvPr>
        </p:nvSpPr>
        <p:spPr/>
        <p:txBody>
          <a:bodyPr/>
          <a:lstStyle/>
          <a:p>
            <a:fld id="{370B17D2-A67C-4B69-88C0-766783683BB7}" type="datetime1">
              <a:rPr lang="zh-TW" altLang="en-US" smtClean="0"/>
              <a:t>2021/11/1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EB065E75-0BFD-4A3A-B5A9-35E2C89BF10E}" type="slidenum">
              <a:rPr lang="zh-TW" altLang="en-US" smtClean="0"/>
              <a:t>‹#›</a:t>
            </a:fld>
            <a:endParaRPr lang="zh-TW" altLang="en-US"/>
          </a:p>
        </p:txBody>
      </p:sp>
    </p:spTree>
    <p:extLst>
      <p:ext uri="{BB962C8B-B14F-4D97-AF65-F5344CB8AC3E}">
        <p14:creationId xmlns:p14="http://schemas.microsoft.com/office/powerpoint/2010/main" val="2705704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C1E06EF-F113-4561-9FC1-525C8AFEAB12}" type="datetime1">
              <a:rPr lang="zh-TW" altLang="en-US" smtClean="0"/>
              <a:t>2021/11/1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065E75-0BFD-4A3A-B5A9-35E2C89BF10E}" type="slidenum">
              <a:rPr lang="zh-TW" altLang="en-US" smtClean="0"/>
              <a:t>‹#›</a:t>
            </a:fld>
            <a:endParaRPr lang="zh-TW" altLang="en-US"/>
          </a:p>
        </p:txBody>
      </p:sp>
    </p:spTree>
    <p:extLst>
      <p:ext uri="{BB962C8B-B14F-4D97-AF65-F5344CB8AC3E}">
        <p14:creationId xmlns:p14="http://schemas.microsoft.com/office/powerpoint/2010/main" val="3675233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EFBA189-3B56-4426-A6BB-E970CC29130C}" type="datetime1">
              <a:rPr lang="zh-TW" altLang="en-US" smtClean="0"/>
              <a:t>2021/11/1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065E75-0BFD-4A3A-B5A9-35E2C89BF10E}" type="slidenum">
              <a:rPr lang="zh-TW" altLang="en-US" smtClean="0"/>
              <a:t>‹#›</a:t>
            </a:fld>
            <a:endParaRPr lang="zh-TW" altLang="en-US"/>
          </a:p>
        </p:txBody>
      </p:sp>
    </p:spTree>
    <p:extLst>
      <p:ext uri="{BB962C8B-B14F-4D97-AF65-F5344CB8AC3E}">
        <p14:creationId xmlns:p14="http://schemas.microsoft.com/office/powerpoint/2010/main" val="94561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6F1D432-34E0-49FD-89DC-D6BCD490FF76}" type="datetime1">
              <a:rPr lang="zh-TW" altLang="en-US" smtClean="0"/>
              <a:t>2021/11/1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065E75-0BFD-4A3A-B5A9-35E2C89BF10E}" type="slidenum">
              <a:rPr lang="zh-TW" altLang="en-US" smtClean="0"/>
              <a:t>‹#›</a:t>
            </a:fld>
            <a:endParaRPr lang="zh-TW" altLang="en-US"/>
          </a:p>
        </p:txBody>
      </p:sp>
    </p:spTree>
    <p:extLst>
      <p:ext uri="{BB962C8B-B14F-4D97-AF65-F5344CB8AC3E}">
        <p14:creationId xmlns:p14="http://schemas.microsoft.com/office/powerpoint/2010/main" val="4108802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333FF46-DFE2-4420-B62B-4E318149EED4}" type="datetime1">
              <a:rPr lang="zh-TW" altLang="en-US" smtClean="0"/>
              <a:t>2021/11/1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065E75-0BFD-4A3A-B5A9-35E2C89BF10E}" type="slidenum">
              <a:rPr lang="zh-TW" altLang="en-US" smtClean="0"/>
              <a:t>‹#›</a:t>
            </a:fld>
            <a:endParaRPr lang="zh-TW" altLang="en-US"/>
          </a:p>
        </p:txBody>
      </p:sp>
    </p:spTree>
    <p:extLst>
      <p:ext uri="{BB962C8B-B14F-4D97-AF65-F5344CB8AC3E}">
        <p14:creationId xmlns:p14="http://schemas.microsoft.com/office/powerpoint/2010/main" val="1853971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252FFFDB-8DB2-42F3-A73E-CFD63FEA09D8}" type="datetime1">
              <a:rPr lang="zh-TW" altLang="en-US" smtClean="0"/>
              <a:t>2021/11/1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B065E75-0BFD-4A3A-B5A9-35E2C89BF10E}" type="slidenum">
              <a:rPr lang="zh-TW" altLang="en-US" smtClean="0"/>
              <a:t>‹#›</a:t>
            </a:fld>
            <a:endParaRPr lang="zh-TW" altLang="en-US"/>
          </a:p>
        </p:txBody>
      </p:sp>
    </p:spTree>
    <p:extLst>
      <p:ext uri="{BB962C8B-B14F-4D97-AF65-F5344CB8AC3E}">
        <p14:creationId xmlns:p14="http://schemas.microsoft.com/office/powerpoint/2010/main" val="1903222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01F080E-CCD4-4492-B822-B828B57A9890}" type="datetime1">
              <a:rPr lang="zh-TW" altLang="en-US" smtClean="0"/>
              <a:t>2021/11/1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EB065E75-0BFD-4A3A-B5A9-35E2C89BF10E}" type="slidenum">
              <a:rPr lang="zh-TW" altLang="en-US" smtClean="0"/>
              <a:t>‹#›</a:t>
            </a:fld>
            <a:endParaRPr lang="zh-TW" altLang="en-US"/>
          </a:p>
        </p:txBody>
      </p:sp>
    </p:spTree>
    <p:extLst>
      <p:ext uri="{BB962C8B-B14F-4D97-AF65-F5344CB8AC3E}">
        <p14:creationId xmlns:p14="http://schemas.microsoft.com/office/powerpoint/2010/main" val="899490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2E62E748-B2F3-45F3-A6F7-384FA6FB922A}" type="datetime1">
              <a:rPr lang="zh-TW" altLang="en-US" smtClean="0"/>
              <a:t>2021/11/1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EB065E75-0BFD-4A3A-B5A9-35E2C89BF10E}" type="slidenum">
              <a:rPr lang="zh-TW" altLang="en-US" smtClean="0"/>
              <a:t>‹#›</a:t>
            </a:fld>
            <a:endParaRPr lang="zh-TW" altLang="en-US"/>
          </a:p>
        </p:txBody>
      </p:sp>
    </p:spTree>
    <p:extLst>
      <p:ext uri="{BB962C8B-B14F-4D97-AF65-F5344CB8AC3E}">
        <p14:creationId xmlns:p14="http://schemas.microsoft.com/office/powerpoint/2010/main" val="1032139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6D7BC7-B1AC-4164-85ED-D733630DD549}" type="datetime1">
              <a:rPr lang="zh-TW" altLang="en-US" smtClean="0"/>
              <a:t>2021/11/1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EB065E75-0BFD-4A3A-B5A9-35E2C89BF10E}" type="slidenum">
              <a:rPr lang="zh-TW" altLang="en-US" smtClean="0"/>
              <a:t>‹#›</a:t>
            </a:fld>
            <a:endParaRPr lang="zh-TW" altLang="en-US"/>
          </a:p>
        </p:txBody>
      </p:sp>
    </p:spTree>
    <p:extLst>
      <p:ext uri="{BB962C8B-B14F-4D97-AF65-F5344CB8AC3E}">
        <p14:creationId xmlns:p14="http://schemas.microsoft.com/office/powerpoint/2010/main" val="1110601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TW" altLang="en-US"/>
              <a:t>按一下以編輯母片標題樣式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5A59616B-54EA-4273-9E53-F5F02E269741}" type="datetime1">
              <a:rPr lang="zh-TW" altLang="en-US" smtClean="0"/>
              <a:t>2021/11/1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B065E75-0BFD-4A3A-B5A9-35E2C89BF10E}" type="slidenum">
              <a:rPr lang="zh-TW" altLang="en-US" smtClean="0"/>
              <a:t>‹#›</a:t>
            </a:fld>
            <a:endParaRPr lang="zh-TW" altLang="en-US"/>
          </a:p>
        </p:txBody>
      </p:sp>
    </p:spTree>
    <p:extLst>
      <p:ext uri="{BB962C8B-B14F-4D97-AF65-F5344CB8AC3E}">
        <p14:creationId xmlns:p14="http://schemas.microsoft.com/office/powerpoint/2010/main" val="1687461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TW" altLang="en-US"/>
              <a:t>按一下以編輯母片標題樣式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TW" altLang="en-US"/>
              <a:t>按一下圖示以新增圖片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a:xfrm>
            <a:off x="3885810" y="6041362"/>
            <a:ext cx="976879" cy="365125"/>
          </a:xfrm>
        </p:spPr>
        <p:txBody>
          <a:bodyPr/>
          <a:lstStyle/>
          <a:p>
            <a:fld id="{DF072A11-0475-439C-B674-F7F24A1A07C6}" type="datetime1">
              <a:rPr lang="zh-TW" altLang="en-US" smtClean="0"/>
              <a:t>2021/11/1</a:t>
            </a:fld>
            <a:endParaRPr lang="zh-TW" altLang="en-US"/>
          </a:p>
        </p:txBody>
      </p:sp>
      <p:sp>
        <p:nvSpPr>
          <p:cNvPr id="6" name="Footer Placeholder 5"/>
          <p:cNvSpPr>
            <a:spLocks noGrp="1"/>
          </p:cNvSpPr>
          <p:nvPr>
            <p:ph type="ftr" sz="quarter" idx="11"/>
          </p:nvPr>
        </p:nvSpPr>
        <p:spPr>
          <a:xfrm>
            <a:off x="590396" y="6041362"/>
            <a:ext cx="3295413" cy="365125"/>
          </a:xfrm>
        </p:spPr>
        <p:txBody>
          <a:bodyPr/>
          <a:lstStyle/>
          <a:p>
            <a:endParaRPr lang="zh-TW" altLang="en-US"/>
          </a:p>
        </p:txBody>
      </p:sp>
      <p:sp>
        <p:nvSpPr>
          <p:cNvPr id="7" name="Slide Number Placeholder 6"/>
          <p:cNvSpPr>
            <a:spLocks noGrp="1"/>
          </p:cNvSpPr>
          <p:nvPr>
            <p:ph type="sldNum" sz="quarter" idx="12"/>
          </p:nvPr>
        </p:nvSpPr>
        <p:spPr>
          <a:xfrm>
            <a:off x="4862689" y="5915888"/>
            <a:ext cx="1062155" cy="490599"/>
          </a:xfrm>
        </p:spPr>
        <p:txBody>
          <a:bodyPr/>
          <a:lstStyle/>
          <a:p>
            <a:fld id="{EB065E75-0BFD-4A3A-B5A9-35E2C89BF10E}" type="slidenum">
              <a:rPr lang="zh-TW" altLang="en-US" smtClean="0"/>
              <a:t>‹#›</a:t>
            </a:fld>
            <a:endParaRPr lang="zh-TW" altLang="en-US"/>
          </a:p>
        </p:txBody>
      </p:sp>
    </p:spTree>
    <p:extLst>
      <p:ext uri="{BB962C8B-B14F-4D97-AF65-F5344CB8AC3E}">
        <p14:creationId xmlns:p14="http://schemas.microsoft.com/office/powerpoint/2010/main" val="3118153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TW" alt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59E19834-3225-4D59-9043-0F9BD8BC1A50}" type="datetime1">
              <a:rPr lang="zh-TW" altLang="en-US" smtClean="0"/>
              <a:t>2021/11/1</a:t>
            </a:fld>
            <a:endParaRPr lang="zh-TW" alt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EB065E75-0BFD-4A3A-B5A9-35E2C89BF10E}" type="slidenum">
              <a:rPr lang="zh-TW" altLang="en-US" smtClean="0"/>
              <a:t>‹#›</a:t>
            </a:fld>
            <a:endParaRPr lang="zh-TW" altLang="en-US"/>
          </a:p>
        </p:txBody>
      </p:sp>
    </p:spTree>
    <p:extLst>
      <p:ext uri="{BB962C8B-B14F-4D97-AF65-F5344CB8AC3E}">
        <p14:creationId xmlns:p14="http://schemas.microsoft.com/office/powerpoint/2010/main" val="197838050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4C745F-B15D-43BC-AD9B-62FDB173D9F1}"/>
              </a:ext>
            </a:extLst>
          </p:cNvPr>
          <p:cNvSpPr>
            <a:spLocks noGrp="1"/>
          </p:cNvSpPr>
          <p:nvPr>
            <p:ph type="ctrTitle"/>
          </p:nvPr>
        </p:nvSpPr>
        <p:spPr>
          <a:xfrm>
            <a:off x="648072" y="791780"/>
            <a:ext cx="10572000" cy="2237275"/>
          </a:xfrm>
        </p:spPr>
        <p:txBody>
          <a:bodyPr/>
          <a:lstStyle/>
          <a:p>
            <a:r>
              <a:rPr lang="en-US" altLang="zh-TW" sz="4000" dirty="0"/>
              <a:t>Enabling Progressive System Integration for </a:t>
            </a:r>
            <a:r>
              <a:rPr lang="en-US" altLang="zh-TW" sz="4000" dirty="0" err="1"/>
              <a:t>AIoT</a:t>
            </a:r>
            <a:r>
              <a:rPr lang="en-US" altLang="zh-TW" sz="4000" dirty="0"/>
              <a:t> and Speech-based HCI </a:t>
            </a:r>
            <a:br>
              <a:rPr lang="en-US" altLang="zh-TW" sz="4000" dirty="0"/>
            </a:br>
            <a:r>
              <a:rPr lang="en-US" altLang="zh-TW" sz="4000" dirty="0"/>
              <a:t>through Semantic-aware Computing</a:t>
            </a:r>
            <a:endParaRPr lang="zh-TW" altLang="en-US" sz="4000" dirty="0"/>
          </a:p>
        </p:txBody>
      </p:sp>
      <p:sp>
        <p:nvSpPr>
          <p:cNvPr id="3" name="副標題 2">
            <a:extLst>
              <a:ext uri="{FF2B5EF4-FFF2-40B4-BE49-F238E27FC236}">
                <a16:creationId xmlns:a16="http://schemas.microsoft.com/office/drawing/2014/main" id="{8FE30F45-CE5B-472C-9A1D-02059AC8127E}"/>
              </a:ext>
            </a:extLst>
          </p:cNvPr>
          <p:cNvSpPr>
            <a:spLocks noGrp="1"/>
          </p:cNvSpPr>
          <p:nvPr>
            <p:ph type="subTitle" idx="1"/>
          </p:nvPr>
        </p:nvSpPr>
        <p:spPr>
          <a:xfrm>
            <a:off x="1147293" y="5227424"/>
            <a:ext cx="10572000" cy="1573023"/>
          </a:xfrm>
        </p:spPr>
        <p:txBody>
          <a:bodyPr>
            <a:normAutofit/>
          </a:bodyPr>
          <a:lstStyle/>
          <a:p>
            <a:pPr algn="r"/>
            <a:r>
              <a:rPr lang="zh-TW" altLang="en-US" sz="3200" b="1" dirty="0">
                <a:latin typeface="微軟正黑體" panose="020B0604030504040204" pitchFamily="34" charset="-120"/>
                <a:ea typeface="微軟正黑體" panose="020B0604030504040204" pitchFamily="34" charset="-120"/>
              </a:rPr>
              <a:t>國立臺中科技大學  資訊工程系</a:t>
            </a:r>
            <a:endParaRPr lang="en-US" altLang="zh-TW" sz="3200" b="1" dirty="0">
              <a:latin typeface="微軟正黑體" panose="020B0604030504040204" pitchFamily="34" charset="-120"/>
              <a:ea typeface="微軟正黑體" panose="020B0604030504040204" pitchFamily="34" charset="-120"/>
            </a:endParaRPr>
          </a:p>
          <a:p>
            <a:pPr algn="r"/>
            <a:r>
              <a:rPr lang="zh-TW" altLang="en-US" sz="3600" b="1" dirty="0">
                <a:solidFill>
                  <a:srgbClr val="FFFF00"/>
                </a:solidFill>
                <a:latin typeface="微軟正黑體" panose="020B0604030504040204" pitchFamily="34" charset="-120"/>
                <a:ea typeface="微軟正黑體" panose="020B0604030504040204" pitchFamily="34" charset="-120"/>
              </a:rPr>
              <a:t>張家瑋</a:t>
            </a:r>
            <a:r>
              <a:rPr lang="zh-TW" altLang="en-US" sz="2800" dirty="0">
                <a:latin typeface="微軟正黑體" panose="020B0604030504040204" pitchFamily="34" charset="-120"/>
                <a:ea typeface="微軟正黑體" panose="020B0604030504040204" pitchFamily="34" charset="-120"/>
              </a:rPr>
              <a:t> 助理教授</a:t>
            </a:r>
          </a:p>
        </p:txBody>
      </p:sp>
      <p:sp>
        <p:nvSpPr>
          <p:cNvPr id="5" name="矩形 4">
            <a:extLst>
              <a:ext uri="{FF2B5EF4-FFF2-40B4-BE49-F238E27FC236}">
                <a16:creationId xmlns:a16="http://schemas.microsoft.com/office/drawing/2014/main" id="{EAC04490-96FB-47DB-8EB5-B601B30B1E68}"/>
              </a:ext>
            </a:extLst>
          </p:cNvPr>
          <p:cNvSpPr/>
          <p:nvPr/>
        </p:nvSpPr>
        <p:spPr>
          <a:xfrm>
            <a:off x="4269818" y="3803897"/>
            <a:ext cx="7449475" cy="523220"/>
          </a:xfrm>
          <a:prstGeom prst="rect">
            <a:avLst/>
          </a:prstGeom>
        </p:spPr>
        <p:txBody>
          <a:bodyPr wrap="none">
            <a:spAutoFit/>
          </a:bodyPr>
          <a:lstStyle/>
          <a:p>
            <a:r>
              <a:rPr lang="en-US" altLang="zh-TW" sz="2800" b="1" i="1" u="sng" dirty="0"/>
              <a:t>The Journal of Supercomputing, July 2021</a:t>
            </a:r>
            <a:endParaRPr lang="zh-TW" altLang="en-US" sz="2800" b="1" i="1" u="sng" dirty="0"/>
          </a:p>
        </p:txBody>
      </p:sp>
    </p:spTree>
    <p:extLst>
      <p:ext uri="{BB962C8B-B14F-4D97-AF65-F5344CB8AC3E}">
        <p14:creationId xmlns:p14="http://schemas.microsoft.com/office/powerpoint/2010/main" val="4029583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p:txBody>
          <a:bodyPr/>
          <a:lstStyle/>
          <a:p>
            <a:r>
              <a:rPr lang="en-US" altLang="zh-TW" dirty="0"/>
              <a:t>Audio Signal Pre-processing</a:t>
            </a:r>
            <a:endParaRPr lang="zh-TW" altLang="en-US" dirty="0"/>
          </a:p>
        </p:txBody>
      </p:sp>
      <p:sp>
        <p:nvSpPr>
          <p:cNvPr id="3" name="內容版面配置區 2">
            <a:extLst>
              <a:ext uri="{FF2B5EF4-FFF2-40B4-BE49-F238E27FC236}">
                <a16:creationId xmlns:a16="http://schemas.microsoft.com/office/drawing/2014/main" id="{95D32A16-263B-47E8-8168-1101F781BF3A}"/>
              </a:ext>
            </a:extLst>
          </p:cNvPr>
          <p:cNvSpPr>
            <a:spLocks noGrp="1"/>
          </p:cNvSpPr>
          <p:nvPr>
            <p:ph idx="1"/>
          </p:nvPr>
        </p:nvSpPr>
        <p:spPr>
          <a:xfrm>
            <a:off x="818712" y="2510035"/>
            <a:ext cx="4747587" cy="3636511"/>
          </a:xfrm>
        </p:spPr>
        <p:txBody>
          <a:bodyPr>
            <a:normAutofit fontScale="92500" lnSpcReduction="20000"/>
          </a:bodyPr>
          <a:lstStyle/>
          <a:p>
            <a:pPr lvl="0" algn="just"/>
            <a:r>
              <a:rPr lang="en-US" altLang="zh-TW" dirty="0"/>
              <a:t>Speech source localization: This enables the </a:t>
            </a:r>
            <a:r>
              <a:rPr lang="en-US" altLang="zh-TW" dirty="0">
                <a:solidFill>
                  <a:srgbClr val="FFFF00"/>
                </a:solidFill>
              </a:rPr>
              <a:t>tracking of the target speaker </a:t>
            </a:r>
            <a:r>
              <a:rPr lang="en-US" altLang="zh-TW" dirty="0"/>
              <a:t>and speech orientation.</a:t>
            </a:r>
          </a:p>
          <a:p>
            <a:pPr lvl="0" algn="just"/>
            <a:endParaRPr lang="zh-TW" altLang="zh-TW" dirty="0"/>
          </a:p>
          <a:p>
            <a:pPr lvl="0" algn="just"/>
            <a:r>
              <a:rPr lang="en-US" altLang="zh-TW" dirty="0"/>
              <a:t>Speech enhancement:</a:t>
            </a:r>
            <a:r>
              <a:rPr lang="zh-TW" altLang="en-US" dirty="0"/>
              <a:t> </a:t>
            </a:r>
            <a:r>
              <a:rPr lang="en-US" altLang="zh-TW" dirty="0"/>
              <a:t>It involves extracting the </a:t>
            </a:r>
            <a:r>
              <a:rPr lang="en-US" altLang="zh-TW" dirty="0">
                <a:solidFill>
                  <a:srgbClr val="FFFF00"/>
                </a:solidFill>
              </a:rPr>
              <a:t>purest possible original speech</a:t>
            </a:r>
            <a:r>
              <a:rPr lang="en-US" altLang="zh-TW" dirty="0"/>
              <a:t> from noisy speech signals.</a:t>
            </a:r>
          </a:p>
          <a:p>
            <a:pPr lvl="0" algn="just"/>
            <a:endParaRPr lang="en-US" altLang="zh-TW" dirty="0"/>
          </a:p>
          <a:p>
            <a:pPr lvl="0" algn="just"/>
            <a:r>
              <a:rPr lang="en-US" altLang="zh-TW" dirty="0"/>
              <a:t>Dereverberation: Reverberation refers to the </a:t>
            </a:r>
            <a:r>
              <a:rPr lang="en-US" altLang="zh-TW" dirty="0">
                <a:solidFill>
                  <a:srgbClr val="FFFF00"/>
                </a:solidFill>
              </a:rPr>
              <a:t>sound waves during indoor propagation</a:t>
            </a:r>
            <a:r>
              <a:rPr lang="en-US" altLang="zh-TW" dirty="0"/>
              <a:t>, such as walls, floors, and other obstacles to form a reflected sound, as well as direct sound to form a superposition.</a:t>
            </a:r>
            <a:endParaRPr lang="zh-TW" altLang="zh-TW" dirty="0"/>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p:txBody>
          <a:bodyPr/>
          <a:lstStyle/>
          <a:p>
            <a:fld id="{EB065E75-0BFD-4A3A-B5A9-35E2C89BF10E}" type="slidenum">
              <a:rPr lang="zh-TW" altLang="en-US" smtClean="0"/>
              <a:t>10</a:t>
            </a:fld>
            <a:endParaRPr lang="zh-TW" altLang="en-US"/>
          </a:p>
        </p:txBody>
      </p:sp>
      <p:grpSp>
        <p:nvGrpSpPr>
          <p:cNvPr id="7" name="群組 6">
            <a:extLst>
              <a:ext uri="{FF2B5EF4-FFF2-40B4-BE49-F238E27FC236}">
                <a16:creationId xmlns:a16="http://schemas.microsoft.com/office/drawing/2014/main" id="{140E14DD-98B4-46A9-85DF-3372DD755CD5}"/>
              </a:ext>
            </a:extLst>
          </p:cNvPr>
          <p:cNvGrpSpPr/>
          <p:nvPr/>
        </p:nvGrpSpPr>
        <p:grpSpPr>
          <a:xfrm>
            <a:off x="6095999" y="2757696"/>
            <a:ext cx="5691379" cy="3001323"/>
            <a:chOff x="6095998" y="2796466"/>
            <a:chExt cx="5173981" cy="2728475"/>
          </a:xfrm>
        </p:grpSpPr>
        <p:sp>
          <p:nvSpPr>
            <p:cNvPr id="6" name="矩形 5">
              <a:extLst>
                <a:ext uri="{FF2B5EF4-FFF2-40B4-BE49-F238E27FC236}">
                  <a16:creationId xmlns:a16="http://schemas.microsoft.com/office/drawing/2014/main" id="{5AAE206F-1069-48AD-B67D-B507F45B5882}"/>
                </a:ext>
              </a:extLst>
            </p:cNvPr>
            <p:cNvSpPr/>
            <p:nvPr/>
          </p:nvSpPr>
          <p:spPr>
            <a:xfrm>
              <a:off x="6095998" y="2796466"/>
              <a:ext cx="5173981" cy="2728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5" name="圖片 4">
              <a:extLst>
                <a:ext uri="{FF2B5EF4-FFF2-40B4-BE49-F238E27FC236}">
                  <a16:creationId xmlns:a16="http://schemas.microsoft.com/office/drawing/2014/main" id="{867E25F8-1BB0-4CD5-95CE-9668C69073F7}"/>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6095999" y="2984306"/>
              <a:ext cx="5173980" cy="2540635"/>
            </a:xfrm>
            <a:prstGeom prst="rect">
              <a:avLst/>
            </a:prstGeom>
            <a:noFill/>
          </p:spPr>
        </p:pic>
      </p:grpSp>
    </p:spTree>
    <p:extLst>
      <p:ext uri="{BB962C8B-B14F-4D97-AF65-F5344CB8AC3E}">
        <p14:creationId xmlns:p14="http://schemas.microsoft.com/office/powerpoint/2010/main" val="717720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p:txBody>
          <a:bodyPr/>
          <a:lstStyle/>
          <a:p>
            <a:r>
              <a:rPr lang="en-US" altLang="zh-TW" dirty="0"/>
              <a:t>Human–computer Interaction (1)</a:t>
            </a:r>
            <a:endParaRPr lang="zh-TW" altLang="en-US" dirty="0"/>
          </a:p>
        </p:txBody>
      </p:sp>
      <p:sp>
        <p:nvSpPr>
          <p:cNvPr id="3" name="內容版面配置區 2">
            <a:extLst>
              <a:ext uri="{FF2B5EF4-FFF2-40B4-BE49-F238E27FC236}">
                <a16:creationId xmlns:a16="http://schemas.microsoft.com/office/drawing/2014/main" id="{95D32A16-263B-47E8-8168-1101F781BF3A}"/>
              </a:ext>
            </a:extLst>
          </p:cNvPr>
          <p:cNvSpPr>
            <a:spLocks noGrp="1"/>
          </p:cNvSpPr>
          <p:nvPr>
            <p:ph idx="1"/>
          </p:nvPr>
        </p:nvSpPr>
        <p:spPr>
          <a:xfrm>
            <a:off x="818712" y="2510035"/>
            <a:ext cx="4747587" cy="3636511"/>
          </a:xfrm>
        </p:spPr>
        <p:txBody>
          <a:bodyPr>
            <a:normAutofit/>
          </a:bodyPr>
          <a:lstStyle/>
          <a:p>
            <a:pPr lvl="0" algn="just"/>
            <a:r>
              <a:rPr lang="en-US" altLang="zh-TW" dirty="0"/>
              <a:t>Automatic Speech Recognition: It is a technology that allows human beings to use their voices to speak with a computer interface. The purpose of speech recognition is to translate </a:t>
            </a:r>
            <a:r>
              <a:rPr lang="en-US" altLang="zh-TW" dirty="0">
                <a:solidFill>
                  <a:srgbClr val="FFFF00"/>
                </a:solidFill>
              </a:rPr>
              <a:t>speech signals into text</a:t>
            </a:r>
            <a:r>
              <a:rPr lang="en-US" altLang="zh-TW" dirty="0"/>
              <a:t>. However, in the open real-world environment of smart speakers, speech recognition is still a challenge that </a:t>
            </a:r>
            <a:r>
              <a:rPr lang="en-US" altLang="zh-TW" dirty="0">
                <a:solidFill>
                  <a:srgbClr val="FFFF00"/>
                </a:solidFill>
              </a:rPr>
              <a:t>needs to be optimized together with front-end signal processing</a:t>
            </a:r>
            <a:r>
              <a:rPr lang="en-US" altLang="zh-TW" dirty="0"/>
              <a:t>.</a:t>
            </a:r>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p:txBody>
          <a:bodyPr/>
          <a:lstStyle/>
          <a:p>
            <a:fld id="{EB065E75-0BFD-4A3A-B5A9-35E2C89BF10E}" type="slidenum">
              <a:rPr lang="zh-TW" altLang="en-US" smtClean="0"/>
              <a:t>11</a:t>
            </a:fld>
            <a:endParaRPr lang="zh-TW" altLang="en-US"/>
          </a:p>
        </p:txBody>
      </p:sp>
      <p:pic>
        <p:nvPicPr>
          <p:cNvPr id="8" name="圖片 7">
            <a:extLst>
              <a:ext uri="{FF2B5EF4-FFF2-40B4-BE49-F238E27FC236}">
                <a16:creationId xmlns:a16="http://schemas.microsoft.com/office/drawing/2014/main" id="{D7BD9411-F07B-48DE-ABDA-5DE15A8FF38D}"/>
              </a:ext>
            </a:extLst>
          </p:cNvPr>
          <p:cNvPicPr/>
          <p:nvPr/>
        </p:nvPicPr>
        <p:blipFill>
          <a:blip r:embed="rId2"/>
          <a:stretch>
            <a:fillRect/>
          </a:stretch>
        </p:blipFill>
        <p:spPr>
          <a:xfrm>
            <a:off x="5946812" y="3352295"/>
            <a:ext cx="5731510" cy="1951990"/>
          </a:xfrm>
          <a:prstGeom prst="rect">
            <a:avLst/>
          </a:prstGeom>
        </p:spPr>
      </p:pic>
    </p:spTree>
    <p:extLst>
      <p:ext uri="{BB962C8B-B14F-4D97-AF65-F5344CB8AC3E}">
        <p14:creationId xmlns:p14="http://schemas.microsoft.com/office/powerpoint/2010/main" val="3952748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a:xfrm>
            <a:off x="810000" y="447188"/>
            <a:ext cx="10571998" cy="970450"/>
          </a:xfrm>
        </p:spPr>
        <p:txBody>
          <a:bodyPr/>
          <a:lstStyle/>
          <a:p>
            <a:r>
              <a:rPr lang="en-US" altLang="zh-TW" dirty="0"/>
              <a:t>Human–computer Interaction (2)</a:t>
            </a:r>
            <a:endParaRPr lang="zh-TW" altLang="en-US" dirty="0"/>
          </a:p>
        </p:txBody>
      </p:sp>
      <p:sp>
        <p:nvSpPr>
          <p:cNvPr id="3" name="內容版面配置區 2">
            <a:extLst>
              <a:ext uri="{FF2B5EF4-FFF2-40B4-BE49-F238E27FC236}">
                <a16:creationId xmlns:a16="http://schemas.microsoft.com/office/drawing/2014/main" id="{95D32A16-263B-47E8-8168-1101F781BF3A}"/>
              </a:ext>
            </a:extLst>
          </p:cNvPr>
          <p:cNvSpPr>
            <a:spLocks noGrp="1"/>
          </p:cNvSpPr>
          <p:nvPr>
            <p:ph idx="1"/>
          </p:nvPr>
        </p:nvSpPr>
        <p:spPr>
          <a:xfrm>
            <a:off x="396900" y="2524676"/>
            <a:ext cx="4305875" cy="3636511"/>
          </a:xfrm>
        </p:spPr>
        <p:txBody>
          <a:bodyPr>
            <a:normAutofit/>
          </a:bodyPr>
          <a:lstStyle/>
          <a:p>
            <a:pPr lvl="0" algn="just"/>
            <a:r>
              <a:rPr lang="en-US" altLang="zh-TW" dirty="0"/>
              <a:t>Natural Language Understanding: Many voice interactions are extremely short phrases, and the speaker not only needs to be able to recognize what the user is saying but also </a:t>
            </a:r>
            <a:r>
              <a:rPr lang="en-US" altLang="zh-TW" dirty="0">
                <a:solidFill>
                  <a:srgbClr val="FFFF00"/>
                </a:solidFill>
              </a:rPr>
              <a:t>understand the user’s intention</a:t>
            </a:r>
            <a:r>
              <a:rPr lang="en-US" altLang="zh-TW" dirty="0"/>
              <a:t>. It then </a:t>
            </a:r>
            <a:r>
              <a:rPr lang="en-US" altLang="zh-TW" dirty="0">
                <a:solidFill>
                  <a:srgbClr val="FFFF00"/>
                </a:solidFill>
              </a:rPr>
              <a:t>converts human language into an artificial language</a:t>
            </a:r>
            <a:r>
              <a:rPr lang="en-US" altLang="zh-TW" dirty="0"/>
              <a:t>. </a:t>
            </a:r>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a:xfrm>
            <a:off x="10678331" y="5915888"/>
            <a:ext cx="1062155" cy="490599"/>
          </a:xfrm>
        </p:spPr>
        <p:txBody>
          <a:bodyPr/>
          <a:lstStyle/>
          <a:p>
            <a:fld id="{EB065E75-0BFD-4A3A-B5A9-35E2C89BF10E}" type="slidenum">
              <a:rPr lang="zh-TW" altLang="en-US" smtClean="0"/>
              <a:t>12</a:t>
            </a:fld>
            <a:endParaRPr lang="zh-TW" altLang="en-US"/>
          </a:p>
        </p:txBody>
      </p:sp>
      <p:pic>
        <p:nvPicPr>
          <p:cNvPr id="5" name="內容版面配置區 4">
            <a:extLst>
              <a:ext uri="{FF2B5EF4-FFF2-40B4-BE49-F238E27FC236}">
                <a16:creationId xmlns:a16="http://schemas.microsoft.com/office/drawing/2014/main" id="{484043A6-B1A5-4E5F-9DC5-42A6EF268C7B}"/>
              </a:ext>
            </a:extLst>
          </p:cNvPr>
          <p:cNvPicPr>
            <a:picLocks/>
          </p:cNvPicPr>
          <p:nvPr/>
        </p:nvPicPr>
        <p:blipFill>
          <a:blip r:embed="rId2"/>
          <a:stretch>
            <a:fillRect/>
          </a:stretch>
        </p:blipFill>
        <p:spPr>
          <a:xfrm>
            <a:off x="4920655" y="2930858"/>
            <a:ext cx="6598151" cy="262790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736531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p:txBody>
          <a:bodyPr/>
          <a:lstStyle/>
          <a:p>
            <a:r>
              <a:rPr lang="en-US" altLang="zh-TW" dirty="0"/>
              <a:t>Human–computer Interaction (3)</a:t>
            </a:r>
            <a:endParaRPr lang="zh-TW" altLang="en-US" dirty="0"/>
          </a:p>
        </p:txBody>
      </p:sp>
      <p:sp>
        <p:nvSpPr>
          <p:cNvPr id="3" name="內容版面配置區 2">
            <a:extLst>
              <a:ext uri="{FF2B5EF4-FFF2-40B4-BE49-F238E27FC236}">
                <a16:creationId xmlns:a16="http://schemas.microsoft.com/office/drawing/2014/main" id="{95D32A16-263B-47E8-8168-1101F781BF3A}"/>
              </a:ext>
            </a:extLst>
          </p:cNvPr>
          <p:cNvSpPr>
            <a:spLocks noGrp="1"/>
          </p:cNvSpPr>
          <p:nvPr>
            <p:ph idx="1"/>
          </p:nvPr>
        </p:nvSpPr>
        <p:spPr>
          <a:xfrm>
            <a:off x="818712" y="2510035"/>
            <a:ext cx="10571998" cy="3636511"/>
          </a:xfrm>
        </p:spPr>
        <p:txBody>
          <a:bodyPr>
            <a:normAutofit/>
          </a:bodyPr>
          <a:lstStyle/>
          <a:p>
            <a:pPr lvl="0" algn="just"/>
            <a:r>
              <a:rPr lang="en-US" altLang="zh-TW" dirty="0"/>
              <a:t>Natural language generation: The main purpose of which is to reduce the communication gap between humans and machines, and </a:t>
            </a:r>
            <a:r>
              <a:rPr lang="en-US" altLang="zh-TW" dirty="0">
                <a:solidFill>
                  <a:srgbClr val="FFFF00"/>
                </a:solidFill>
              </a:rPr>
              <a:t>convert data from non-linguistic formats into human-understandable language formats</a:t>
            </a:r>
            <a:r>
              <a:rPr lang="en-US" altLang="zh-TW" dirty="0"/>
              <a:t>.</a:t>
            </a:r>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p:txBody>
          <a:bodyPr/>
          <a:lstStyle/>
          <a:p>
            <a:fld id="{EB065E75-0BFD-4A3A-B5A9-35E2C89BF10E}" type="slidenum">
              <a:rPr lang="zh-TW" altLang="en-US" smtClean="0"/>
              <a:t>13</a:t>
            </a:fld>
            <a:endParaRPr lang="zh-TW" altLang="en-US"/>
          </a:p>
        </p:txBody>
      </p:sp>
    </p:spTree>
    <p:extLst>
      <p:ext uri="{BB962C8B-B14F-4D97-AF65-F5344CB8AC3E}">
        <p14:creationId xmlns:p14="http://schemas.microsoft.com/office/powerpoint/2010/main" val="2784653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p:txBody>
          <a:bodyPr/>
          <a:lstStyle/>
          <a:p>
            <a:r>
              <a:rPr lang="en-US" altLang="zh-TW" dirty="0"/>
              <a:t>Human–computer Interaction (4)</a:t>
            </a:r>
            <a:endParaRPr lang="zh-TW" altLang="en-US" dirty="0"/>
          </a:p>
        </p:txBody>
      </p:sp>
      <p:sp>
        <p:nvSpPr>
          <p:cNvPr id="3" name="內容版面配置區 2">
            <a:extLst>
              <a:ext uri="{FF2B5EF4-FFF2-40B4-BE49-F238E27FC236}">
                <a16:creationId xmlns:a16="http://schemas.microsoft.com/office/drawing/2014/main" id="{95D32A16-263B-47E8-8168-1101F781BF3A}"/>
              </a:ext>
            </a:extLst>
          </p:cNvPr>
          <p:cNvSpPr>
            <a:spLocks noGrp="1"/>
          </p:cNvSpPr>
          <p:nvPr>
            <p:ph idx="1"/>
          </p:nvPr>
        </p:nvSpPr>
        <p:spPr>
          <a:xfrm>
            <a:off x="818712" y="2510035"/>
            <a:ext cx="10571998" cy="3636511"/>
          </a:xfrm>
        </p:spPr>
        <p:txBody>
          <a:bodyPr>
            <a:normAutofit/>
          </a:bodyPr>
          <a:lstStyle/>
          <a:p>
            <a:r>
              <a:rPr lang="en-US" altLang="zh-TW" dirty="0"/>
              <a:t>In smart speakers, a text-to-speech (TTS) system is the most common speech synthesizer technique. TTS is also called a speech synthesis, which is a useful technology that converts any text into a speech signal by a computer.</a:t>
            </a:r>
            <a:endParaRPr lang="zh-TW" altLang="zh-TW" dirty="0"/>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p:txBody>
          <a:bodyPr/>
          <a:lstStyle/>
          <a:p>
            <a:fld id="{EB065E75-0BFD-4A3A-B5A9-35E2C89BF10E}" type="slidenum">
              <a:rPr lang="zh-TW" altLang="en-US" smtClean="0"/>
              <a:t>14</a:t>
            </a:fld>
            <a:endParaRPr lang="zh-TW" altLang="en-US"/>
          </a:p>
        </p:txBody>
      </p:sp>
    </p:spTree>
    <p:extLst>
      <p:ext uri="{BB962C8B-B14F-4D97-AF65-F5344CB8AC3E}">
        <p14:creationId xmlns:p14="http://schemas.microsoft.com/office/powerpoint/2010/main" val="469512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a:xfrm>
            <a:off x="810000" y="447188"/>
            <a:ext cx="10571998" cy="970450"/>
          </a:xfrm>
        </p:spPr>
        <p:txBody>
          <a:bodyPr>
            <a:normAutofit/>
          </a:bodyPr>
          <a:lstStyle/>
          <a:p>
            <a:r>
              <a:rPr lang="en-US" altLang="zh-TW" dirty="0"/>
              <a:t>Methodology – Framework Guide</a:t>
            </a:r>
            <a:endParaRPr lang="zh-TW" altLang="en-US" dirty="0"/>
          </a:p>
        </p:txBody>
      </p:sp>
      <p:sp>
        <p:nvSpPr>
          <p:cNvPr id="3" name="內容版面配置區 2">
            <a:extLst>
              <a:ext uri="{FF2B5EF4-FFF2-40B4-BE49-F238E27FC236}">
                <a16:creationId xmlns:a16="http://schemas.microsoft.com/office/drawing/2014/main" id="{D7C03558-5232-4407-AB67-E2B7EC2405CA}"/>
              </a:ext>
            </a:extLst>
          </p:cNvPr>
          <p:cNvSpPr>
            <a:spLocks noGrp="1"/>
          </p:cNvSpPr>
          <p:nvPr>
            <p:ph idx="1"/>
          </p:nvPr>
        </p:nvSpPr>
        <p:spPr>
          <a:xfrm>
            <a:off x="818713" y="2413000"/>
            <a:ext cx="3835583" cy="3632200"/>
          </a:xfrm>
        </p:spPr>
        <p:txBody>
          <a:bodyPr>
            <a:normAutofit/>
          </a:bodyPr>
          <a:lstStyle/>
          <a:p>
            <a:pPr algn="just"/>
            <a:r>
              <a:rPr lang="en-US" altLang="zh-TW" sz="1600" dirty="0"/>
              <a:t>Communication platforms are the </a:t>
            </a:r>
            <a:r>
              <a:rPr lang="en-US" altLang="zh-TW" sz="1600" dirty="0">
                <a:solidFill>
                  <a:srgbClr val="FFFF00"/>
                </a:solidFill>
              </a:rPr>
              <a:t>front-end interfaces </a:t>
            </a:r>
            <a:r>
              <a:rPr lang="en-US" altLang="zh-TW" sz="1600" dirty="0"/>
              <a:t>of our backend platform.</a:t>
            </a:r>
          </a:p>
          <a:p>
            <a:pPr algn="just"/>
            <a:r>
              <a:rPr lang="en-US" altLang="zh-TW" sz="1600" dirty="0"/>
              <a:t>NLU agent is based on the open-source Rasa. We integrated hybrid cloud services by </a:t>
            </a:r>
            <a:r>
              <a:rPr lang="en-US" altLang="zh-TW" sz="1600" dirty="0">
                <a:solidFill>
                  <a:srgbClr val="FFFF00"/>
                </a:solidFill>
              </a:rPr>
              <a:t>RESTful APIs</a:t>
            </a:r>
            <a:r>
              <a:rPr lang="en-US" altLang="zh-TW" sz="1600" dirty="0"/>
              <a:t> into the semantic-aware assistant, which can easily extend </a:t>
            </a:r>
            <a:r>
              <a:rPr lang="en-US" altLang="zh-TW" sz="1600" dirty="0">
                <a:solidFill>
                  <a:srgbClr val="FFFF00"/>
                </a:solidFill>
              </a:rPr>
              <a:t>hardware devices and software services</a:t>
            </a:r>
            <a:r>
              <a:rPr lang="en-US" altLang="zh-TW" sz="1600" dirty="0"/>
              <a:t>.</a:t>
            </a:r>
          </a:p>
          <a:p>
            <a:pPr algn="just"/>
            <a:r>
              <a:rPr lang="en-US" altLang="zh-TW" sz="1600" dirty="0"/>
              <a:t>RESTful-based API is applied to connect many </a:t>
            </a:r>
            <a:r>
              <a:rPr lang="en-US" altLang="zh-TW" sz="1600" dirty="0">
                <a:solidFill>
                  <a:srgbClr val="FFFF00"/>
                </a:solidFill>
              </a:rPr>
              <a:t>IoT local devices </a:t>
            </a:r>
            <a:r>
              <a:rPr lang="en-US" altLang="zh-TW" sz="1600" dirty="0"/>
              <a:t>and various </a:t>
            </a:r>
            <a:r>
              <a:rPr lang="en-US" altLang="zh-TW" sz="1600" dirty="0">
                <a:solidFill>
                  <a:srgbClr val="FFFF00"/>
                </a:solidFill>
              </a:rPr>
              <a:t>third-party services</a:t>
            </a:r>
            <a:r>
              <a:rPr lang="en-US" altLang="zh-TW" sz="1600" dirty="0"/>
              <a:t>.</a:t>
            </a:r>
            <a:endParaRPr lang="zh-TW" altLang="en-US" sz="1600" dirty="0"/>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a:xfrm>
            <a:off x="10317045" y="6129338"/>
            <a:ext cx="1062155" cy="490599"/>
          </a:xfrm>
        </p:spPr>
        <p:txBody>
          <a:bodyPr>
            <a:normAutofit/>
          </a:bodyPr>
          <a:lstStyle/>
          <a:p>
            <a:pPr>
              <a:spcAft>
                <a:spcPts val="600"/>
              </a:spcAft>
            </a:pPr>
            <a:fld id="{EB065E75-0BFD-4A3A-B5A9-35E2C89BF10E}" type="slidenum">
              <a:rPr lang="zh-TW" altLang="en-US" smtClean="0"/>
              <a:pPr>
                <a:spcAft>
                  <a:spcPts val="600"/>
                </a:spcAft>
              </a:pPr>
              <a:t>15</a:t>
            </a:fld>
            <a:endParaRPr lang="zh-TW" altLang="en-US"/>
          </a:p>
        </p:txBody>
      </p:sp>
      <p:pic>
        <p:nvPicPr>
          <p:cNvPr id="6" name="圖片 5">
            <a:extLst>
              <a:ext uri="{FF2B5EF4-FFF2-40B4-BE49-F238E27FC236}">
                <a16:creationId xmlns:a16="http://schemas.microsoft.com/office/drawing/2014/main" id="{3FF9A0A3-92BD-4E05-98EF-91858E91C617}"/>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194347" y="2413000"/>
            <a:ext cx="6092356" cy="3716338"/>
          </a:xfrm>
          <a:prstGeom prst="roundRect">
            <a:avLst>
              <a:gd name="adj" fmla="val 3876"/>
            </a:avLst>
          </a:prstGeom>
          <a:noFill/>
          <a:ln>
            <a:solidFill>
              <a:schemeClr val="accent1"/>
            </a:solidFill>
          </a:ln>
          <a:effectLst/>
        </p:spPr>
      </p:pic>
    </p:spTree>
    <p:extLst>
      <p:ext uri="{BB962C8B-B14F-4D97-AF65-F5344CB8AC3E}">
        <p14:creationId xmlns:p14="http://schemas.microsoft.com/office/powerpoint/2010/main" val="2713197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a:xfrm>
            <a:off x="810000" y="447188"/>
            <a:ext cx="10571998" cy="970450"/>
          </a:xfrm>
        </p:spPr>
        <p:txBody>
          <a:bodyPr>
            <a:normAutofit/>
          </a:bodyPr>
          <a:lstStyle/>
          <a:p>
            <a:r>
              <a:rPr lang="en-US" altLang="zh-TW" dirty="0"/>
              <a:t>Methodology – Rasa Modules</a:t>
            </a:r>
            <a:endParaRPr lang="zh-TW" altLang="en-US" dirty="0"/>
          </a:p>
        </p:txBody>
      </p:sp>
      <p:sp>
        <p:nvSpPr>
          <p:cNvPr id="3" name="內容版面配置區 2">
            <a:extLst>
              <a:ext uri="{FF2B5EF4-FFF2-40B4-BE49-F238E27FC236}">
                <a16:creationId xmlns:a16="http://schemas.microsoft.com/office/drawing/2014/main" id="{D7C03558-5232-4407-AB67-E2B7EC2405CA}"/>
              </a:ext>
            </a:extLst>
          </p:cNvPr>
          <p:cNvSpPr>
            <a:spLocks noGrp="1"/>
          </p:cNvSpPr>
          <p:nvPr>
            <p:ph idx="1"/>
          </p:nvPr>
        </p:nvSpPr>
        <p:spPr>
          <a:xfrm>
            <a:off x="818713" y="2413000"/>
            <a:ext cx="3835583" cy="3632200"/>
          </a:xfrm>
        </p:spPr>
        <p:txBody>
          <a:bodyPr>
            <a:normAutofit/>
          </a:bodyPr>
          <a:lstStyle/>
          <a:p>
            <a:r>
              <a:rPr lang="en-US" altLang="zh-TW" sz="1600" dirty="0"/>
              <a:t>RASA is mainly divided into two modules:</a:t>
            </a:r>
          </a:p>
          <a:p>
            <a:pPr marL="800100" lvl="1" indent="-342900">
              <a:buFont typeface="+mj-lt"/>
              <a:buAutoNum type="arabicPeriod"/>
            </a:pPr>
            <a:r>
              <a:rPr lang="en-US" altLang="zh-TW" sz="1400" dirty="0"/>
              <a:t>NLU, which is used for a semantic-aware comprehension of user statements</a:t>
            </a:r>
          </a:p>
          <a:p>
            <a:pPr marL="800100" lvl="1" indent="-342900">
              <a:buFont typeface="+mj-lt"/>
              <a:buAutoNum type="arabicPeriod"/>
            </a:pPr>
            <a:r>
              <a:rPr lang="en-US" altLang="zh-TW" sz="1400" dirty="0"/>
              <a:t>CORE, which is used for user conversation management</a:t>
            </a:r>
            <a:endParaRPr lang="zh-TW" altLang="en-US" sz="1400" dirty="0"/>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a:xfrm>
            <a:off x="10317045" y="6129338"/>
            <a:ext cx="1062155" cy="490599"/>
          </a:xfrm>
        </p:spPr>
        <p:txBody>
          <a:bodyPr>
            <a:normAutofit/>
          </a:bodyPr>
          <a:lstStyle/>
          <a:p>
            <a:pPr>
              <a:spcAft>
                <a:spcPts val="600"/>
              </a:spcAft>
            </a:pPr>
            <a:fld id="{EB065E75-0BFD-4A3A-B5A9-35E2C89BF10E}" type="slidenum">
              <a:rPr lang="zh-TW" altLang="en-US" smtClean="0"/>
              <a:pPr>
                <a:spcAft>
                  <a:spcPts val="600"/>
                </a:spcAft>
              </a:pPr>
              <a:t>16</a:t>
            </a:fld>
            <a:endParaRPr lang="zh-TW" altLang="en-US"/>
          </a:p>
        </p:txBody>
      </p:sp>
      <p:pic>
        <p:nvPicPr>
          <p:cNvPr id="8" name="圖片 7">
            <a:extLst>
              <a:ext uri="{FF2B5EF4-FFF2-40B4-BE49-F238E27FC236}">
                <a16:creationId xmlns:a16="http://schemas.microsoft.com/office/drawing/2014/main" id="{8EE2F81F-CFAA-46DD-8335-1BC1D37A1A24}"/>
              </a:ext>
            </a:extLst>
          </p:cNvPr>
          <p:cNvPicPr/>
          <p:nvPr/>
        </p:nvPicPr>
        <p:blipFill>
          <a:blip r:embed="rId2"/>
          <a:srcRect l="2709"/>
          <a:stretch>
            <a:fillRect/>
          </a:stretch>
        </p:blipFill>
        <p:spPr bwMode="auto">
          <a:xfrm>
            <a:off x="5101851" y="2537157"/>
            <a:ext cx="6277349" cy="3468023"/>
          </a:xfrm>
          <a:prstGeom prst="roundRect">
            <a:avLst>
              <a:gd name="adj" fmla="val 3876"/>
            </a:avLst>
          </a:prstGeom>
          <a:ln>
            <a:solidFill>
              <a:schemeClr val="accent1"/>
            </a:solid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014253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a:xfrm>
            <a:off x="810000" y="447188"/>
            <a:ext cx="10571998" cy="970450"/>
          </a:xfrm>
        </p:spPr>
        <p:txBody>
          <a:bodyPr>
            <a:normAutofit/>
          </a:bodyPr>
          <a:lstStyle/>
          <a:p>
            <a:r>
              <a:rPr lang="en-US" altLang="zh-TW" dirty="0"/>
              <a:t>Methodology – Rasa Workflow</a:t>
            </a:r>
            <a:endParaRPr lang="zh-TW" altLang="en-US" dirty="0"/>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a:xfrm>
            <a:off x="10317045" y="6129338"/>
            <a:ext cx="1062155" cy="490599"/>
          </a:xfrm>
        </p:spPr>
        <p:txBody>
          <a:bodyPr>
            <a:normAutofit/>
          </a:bodyPr>
          <a:lstStyle/>
          <a:p>
            <a:pPr>
              <a:spcAft>
                <a:spcPts val="600"/>
              </a:spcAft>
            </a:pPr>
            <a:fld id="{EB065E75-0BFD-4A3A-B5A9-35E2C89BF10E}" type="slidenum">
              <a:rPr lang="zh-TW" altLang="en-US" smtClean="0"/>
              <a:pPr>
                <a:spcAft>
                  <a:spcPts val="600"/>
                </a:spcAft>
              </a:pPr>
              <a:t>17</a:t>
            </a:fld>
            <a:endParaRPr lang="zh-TW" altLang="en-US"/>
          </a:p>
        </p:txBody>
      </p:sp>
      <p:pic>
        <p:nvPicPr>
          <p:cNvPr id="6" name="圖片 5">
            <a:extLst>
              <a:ext uri="{FF2B5EF4-FFF2-40B4-BE49-F238E27FC236}">
                <a16:creationId xmlns:a16="http://schemas.microsoft.com/office/drawing/2014/main" id="{D950173F-4023-475D-ADA6-25CC357E4BD6}"/>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961894" y="4551475"/>
            <a:ext cx="8355151" cy="1357711"/>
          </a:xfrm>
          <a:prstGeom prst="roundRect">
            <a:avLst>
              <a:gd name="adj" fmla="val 3876"/>
            </a:avLst>
          </a:prstGeom>
          <a:noFill/>
          <a:ln>
            <a:solidFill>
              <a:schemeClr val="accent1"/>
            </a:solidFill>
          </a:ln>
          <a:effectLst/>
        </p:spPr>
      </p:pic>
      <p:pic>
        <p:nvPicPr>
          <p:cNvPr id="9" name="圖片 8">
            <a:extLst>
              <a:ext uri="{FF2B5EF4-FFF2-40B4-BE49-F238E27FC236}">
                <a16:creationId xmlns:a16="http://schemas.microsoft.com/office/drawing/2014/main" id="{8F24265F-179A-4569-8E37-324119A0F911}"/>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155298" y="2733685"/>
            <a:ext cx="3914775" cy="1748155"/>
          </a:xfrm>
          <a:prstGeom prst="rect">
            <a:avLst/>
          </a:prstGeom>
          <a:noFill/>
        </p:spPr>
      </p:pic>
    </p:spTree>
    <p:extLst>
      <p:ext uri="{BB962C8B-B14F-4D97-AF65-F5344CB8AC3E}">
        <p14:creationId xmlns:p14="http://schemas.microsoft.com/office/powerpoint/2010/main" val="3915186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a:xfrm>
            <a:off x="810000" y="447188"/>
            <a:ext cx="10571998" cy="970450"/>
          </a:xfrm>
        </p:spPr>
        <p:txBody>
          <a:bodyPr>
            <a:normAutofit/>
          </a:bodyPr>
          <a:lstStyle/>
          <a:p>
            <a:r>
              <a:rPr lang="en-US" altLang="zh-TW" dirty="0"/>
              <a:t>Methodology – Rasa Workflow</a:t>
            </a:r>
            <a:endParaRPr lang="zh-TW" altLang="en-US" dirty="0"/>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a:xfrm>
            <a:off x="10317045" y="6129338"/>
            <a:ext cx="1062155" cy="490599"/>
          </a:xfrm>
        </p:spPr>
        <p:txBody>
          <a:bodyPr>
            <a:normAutofit/>
          </a:bodyPr>
          <a:lstStyle/>
          <a:p>
            <a:pPr>
              <a:spcAft>
                <a:spcPts val="600"/>
              </a:spcAft>
            </a:pPr>
            <a:fld id="{EB065E75-0BFD-4A3A-B5A9-35E2C89BF10E}" type="slidenum">
              <a:rPr lang="zh-TW" altLang="en-US" smtClean="0"/>
              <a:pPr>
                <a:spcAft>
                  <a:spcPts val="600"/>
                </a:spcAft>
              </a:pPr>
              <a:t>18</a:t>
            </a:fld>
            <a:endParaRPr lang="zh-TW" altLang="en-US"/>
          </a:p>
        </p:txBody>
      </p:sp>
      <p:pic>
        <p:nvPicPr>
          <p:cNvPr id="6" name="圖片 5">
            <a:extLst>
              <a:ext uri="{FF2B5EF4-FFF2-40B4-BE49-F238E27FC236}">
                <a16:creationId xmlns:a16="http://schemas.microsoft.com/office/drawing/2014/main" id="{D950173F-4023-475D-ADA6-25CC357E4BD6}"/>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961894" y="4551475"/>
            <a:ext cx="8355151" cy="1357711"/>
          </a:xfrm>
          <a:prstGeom prst="roundRect">
            <a:avLst>
              <a:gd name="adj" fmla="val 3876"/>
            </a:avLst>
          </a:prstGeom>
          <a:noFill/>
          <a:ln>
            <a:solidFill>
              <a:schemeClr val="accent1"/>
            </a:solidFill>
          </a:ln>
          <a:effectLst/>
        </p:spPr>
      </p:pic>
      <p:pic>
        <p:nvPicPr>
          <p:cNvPr id="7" name="圖片 6">
            <a:extLst>
              <a:ext uri="{FF2B5EF4-FFF2-40B4-BE49-F238E27FC236}">
                <a16:creationId xmlns:a16="http://schemas.microsoft.com/office/drawing/2014/main" id="{A9AAE139-C8F7-4230-8BC9-A91D732133DC}"/>
              </a:ext>
            </a:extLst>
          </p:cNvPr>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3127489" y="2721902"/>
            <a:ext cx="3914775" cy="1748154"/>
          </a:xfrm>
          <a:prstGeom prst="rect">
            <a:avLst/>
          </a:prstGeom>
          <a:noFill/>
        </p:spPr>
      </p:pic>
    </p:spTree>
    <p:extLst>
      <p:ext uri="{BB962C8B-B14F-4D97-AF65-F5344CB8AC3E}">
        <p14:creationId xmlns:p14="http://schemas.microsoft.com/office/powerpoint/2010/main" val="3865572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a:xfrm>
            <a:off x="810000" y="447188"/>
            <a:ext cx="10571998" cy="970450"/>
          </a:xfrm>
        </p:spPr>
        <p:txBody>
          <a:bodyPr>
            <a:normAutofit/>
          </a:bodyPr>
          <a:lstStyle/>
          <a:p>
            <a:r>
              <a:rPr lang="en-US" altLang="zh-TW" dirty="0"/>
              <a:t>Methodology – Rasa Workflow</a:t>
            </a:r>
            <a:endParaRPr lang="zh-TW" altLang="en-US" dirty="0"/>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a:xfrm>
            <a:off x="10317045" y="6129338"/>
            <a:ext cx="1062155" cy="490599"/>
          </a:xfrm>
        </p:spPr>
        <p:txBody>
          <a:bodyPr>
            <a:normAutofit/>
          </a:bodyPr>
          <a:lstStyle/>
          <a:p>
            <a:pPr>
              <a:spcAft>
                <a:spcPts val="600"/>
              </a:spcAft>
            </a:pPr>
            <a:fld id="{EB065E75-0BFD-4A3A-B5A9-35E2C89BF10E}" type="slidenum">
              <a:rPr lang="zh-TW" altLang="en-US" smtClean="0"/>
              <a:pPr>
                <a:spcAft>
                  <a:spcPts val="600"/>
                </a:spcAft>
              </a:pPr>
              <a:t>19</a:t>
            </a:fld>
            <a:endParaRPr lang="zh-TW" altLang="en-US"/>
          </a:p>
        </p:txBody>
      </p:sp>
      <p:pic>
        <p:nvPicPr>
          <p:cNvPr id="6" name="圖片 5">
            <a:extLst>
              <a:ext uri="{FF2B5EF4-FFF2-40B4-BE49-F238E27FC236}">
                <a16:creationId xmlns:a16="http://schemas.microsoft.com/office/drawing/2014/main" id="{D950173F-4023-475D-ADA6-25CC357E4BD6}"/>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961894" y="4551475"/>
            <a:ext cx="8355151" cy="1357711"/>
          </a:xfrm>
          <a:prstGeom prst="roundRect">
            <a:avLst>
              <a:gd name="adj" fmla="val 3876"/>
            </a:avLst>
          </a:prstGeom>
          <a:noFill/>
          <a:ln>
            <a:solidFill>
              <a:schemeClr val="accent1"/>
            </a:solidFill>
          </a:ln>
          <a:effectLst/>
        </p:spPr>
      </p:pic>
      <p:grpSp>
        <p:nvGrpSpPr>
          <p:cNvPr id="5" name="群組 4">
            <a:extLst>
              <a:ext uri="{FF2B5EF4-FFF2-40B4-BE49-F238E27FC236}">
                <a16:creationId xmlns:a16="http://schemas.microsoft.com/office/drawing/2014/main" id="{61CA4819-9E47-482F-A414-A2C839798106}"/>
              </a:ext>
            </a:extLst>
          </p:cNvPr>
          <p:cNvGrpSpPr/>
          <p:nvPr/>
        </p:nvGrpSpPr>
        <p:grpSpPr>
          <a:xfrm>
            <a:off x="5268991" y="2607951"/>
            <a:ext cx="3849207" cy="1851260"/>
            <a:chOff x="4667917" y="2480063"/>
            <a:chExt cx="3849207" cy="1851260"/>
          </a:xfrm>
        </p:grpSpPr>
        <p:sp>
          <p:nvSpPr>
            <p:cNvPr id="3" name="流程圖: 換頁接點 2">
              <a:extLst>
                <a:ext uri="{FF2B5EF4-FFF2-40B4-BE49-F238E27FC236}">
                  <a16:creationId xmlns:a16="http://schemas.microsoft.com/office/drawing/2014/main" id="{7AB52EE6-2EE3-4321-B261-4137E3850CDA}"/>
                </a:ext>
              </a:extLst>
            </p:cNvPr>
            <p:cNvSpPr/>
            <p:nvPr/>
          </p:nvSpPr>
          <p:spPr>
            <a:xfrm>
              <a:off x="4667917" y="2480063"/>
              <a:ext cx="3849207" cy="1851260"/>
            </a:xfrm>
            <a:prstGeom prst="flowChartOffpage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pic>
          <p:nvPicPr>
            <p:cNvPr id="8" name="圖片 7">
              <a:extLst>
                <a:ext uri="{FF2B5EF4-FFF2-40B4-BE49-F238E27FC236}">
                  <a16:creationId xmlns:a16="http://schemas.microsoft.com/office/drawing/2014/main" id="{CE559B93-B070-4462-AE1C-1E3E8F01FC6F}"/>
                </a:ext>
              </a:extLst>
            </p:cNvPr>
            <p:cNvPicPr/>
            <p:nvPr/>
          </p:nvPicPr>
          <p:blipFill>
            <a:blip r:embed="rId3">
              <a:extLst>
                <a:ext uri="{28A0092B-C50C-407E-A947-70E740481C1C}">
                  <a14:useLocalDpi xmlns:a14="http://schemas.microsoft.com/office/drawing/2010/main" val="0"/>
                </a:ext>
              </a:extLst>
            </a:blip>
            <a:stretch>
              <a:fillRect/>
            </a:stretch>
          </p:blipFill>
          <p:spPr>
            <a:xfrm>
              <a:off x="5315856" y="2577076"/>
              <a:ext cx="2683741" cy="1428750"/>
            </a:xfrm>
            <a:prstGeom prst="rect">
              <a:avLst/>
            </a:prstGeom>
          </p:spPr>
        </p:pic>
      </p:grpSp>
    </p:spTree>
    <p:extLst>
      <p:ext uri="{BB962C8B-B14F-4D97-AF65-F5344CB8AC3E}">
        <p14:creationId xmlns:p14="http://schemas.microsoft.com/office/powerpoint/2010/main" val="2979993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p:txBody>
          <a:bodyPr/>
          <a:lstStyle/>
          <a:p>
            <a:r>
              <a:rPr lang="en-US" altLang="zh-TW" dirty="0"/>
              <a:t>INTROUDCTION - Smart Home</a:t>
            </a:r>
            <a:endParaRPr lang="zh-TW" altLang="en-US" dirty="0"/>
          </a:p>
        </p:txBody>
      </p:sp>
      <p:sp>
        <p:nvSpPr>
          <p:cNvPr id="3" name="內容版面配置區 2">
            <a:extLst>
              <a:ext uri="{FF2B5EF4-FFF2-40B4-BE49-F238E27FC236}">
                <a16:creationId xmlns:a16="http://schemas.microsoft.com/office/drawing/2014/main" id="{95D32A16-263B-47E8-8168-1101F781BF3A}"/>
              </a:ext>
            </a:extLst>
          </p:cNvPr>
          <p:cNvSpPr>
            <a:spLocks noGrp="1"/>
          </p:cNvSpPr>
          <p:nvPr>
            <p:ph idx="1"/>
          </p:nvPr>
        </p:nvSpPr>
        <p:spPr>
          <a:xfrm>
            <a:off x="818712" y="2510035"/>
            <a:ext cx="10554574" cy="3636511"/>
          </a:xfrm>
        </p:spPr>
        <p:txBody>
          <a:bodyPr>
            <a:normAutofit/>
          </a:bodyPr>
          <a:lstStyle/>
          <a:p>
            <a:r>
              <a:rPr lang="en-US" altLang="zh-TW" dirty="0"/>
              <a:t>Artificial intelligence (AI) has empowered IoT technology in people’s home lives and will bring about significant changes to human lifestyles.</a:t>
            </a:r>
          </a:p>
          <a:p>
            <a:endParaRPr lang="en-US" altLang="zh-TW" dirty="0"/>
          </a:p>
          <a:p>
            <a:r>
              <a:rPr lang="en-US" altLang="zh-TW" dirty="0"/>
              <a:t>Smart homes are the most likely and most important landing scenario for artificial intelligence on the home consumer side, and the smart speaker is the best implementation of the smart home at this stage.</a:t>
            </a:r>
          </a:p>
          <a:p>
            <a:endParaRPr lang="en-US" altLang="zh-TW" dirty="0"/>
          </a:p>
          <a:p>
            <a:r>
              <a:rPr lang="en-US" altLang="zh-TW" dirty="0"/>
              <a:t>The smart home is intended to make users’ lives safer and more convenient and efficient, and even reduce expenses and increase the entertainment value.</a:t>
            </a:r>
            <a:endParaRPr lang="zh-TW" altLang="en-US" dirty="0"/>
          </a:p>
        </p:txBody>
      </p:sp>
      <p:sp>
        <p:nvSpPr>
          <p:cNvPr id="4" name="投影片編號版面配置區 3">
            <a:extLst>
              <a:ext uri="{FF2B5EF4-FFF2-40B4-BE49-F238E27FC236}">
                <a16:creationId xmlns:a16="http://schemas.microsoft.com/office/drawing/2014/main" id="{912DF3ED-DC43-4F12-B696-954923C36CF9}"/>
              </a:ext>
            </a:extLst>
          </p:cNvPr>
          <p:cNvSpPr>
            <a:spLocks noGrp="1"/>
          </p:cNvSpPr>
          <p:nvPr>
            <p:ph type="sldNum" sz="quarter" idx="12"/>
          </p:nvPr>
        </p:nvSpPr>
        <p:spPr/>
        <p:txBody>
          <a:bodyPr/>
          <a:lstStyle/>
          <a:p>
            <a:fld id="{EB065E75-0BFD-4A3A-B5A9-35E2C89BF10E}" type="slidenum">
              <a:rPr lang="zh-TW" altLang="en-US" smtClean="0"/>
              <a:t>2</a:t>
            </a:fld>
            <a:endParaRPr lang="zh-TW" altLang="en-US"/>
          </a:p>
        </p:txBody>
      </p:sp>
    </p:spTree>
    <p:extLst>
      <p:ext uri="{BB962C8B-B14F-4D97-AF65-F5344CB8AC3E}">
        <p14:creationId xmlns:p14="http://schemas.microsoft.com/office/powerpoint/2010/main" val="1778349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a:xfrm>
            <a:off x="810000" y="447188"/>
            <a:ext cx="10571998" cy="970450"/>
          </a:xfrm>
        </p:spPr>
        <p:txBody>
          <a:bodyPr>
            <a:normAutofit/>
          </a:bodyPr>
          <a:lstStyle/>
          <a:p>
            <a:r>
              <a:rPr lang="en-US" altLang="zh-TW" dirty="0"/>
              <a:t>Methodology – Rasa Workflow</a:t>
            </a:r>
            <a:endParaRPr lang="zh-TW" altLang="en-US" dirty="0"/>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a:xfrm>
            <a:off x="10317045" y="6129338"/>
            <a:ext cx="1062155" cy="490599"/>
          </a:xfrm>
        </p:spPr>
        <p:txBody>
          <a:bodyPr>
            <a:normAutofit/>
          </a:bodyPr>
          <a:lstStyle/>
          <a:p>
            <a:pPr>
              <a:spcAft>
                <a:spcPts val="600"/>
              </a:spcAft>
            </a:pPr>
            <a:fld id="{EB065E75-0BFD-4A3A-B5A9-35E2C89BF10E}" type="slidenum">
              <a:rPr lang="zh-TW" altLang="en-US" smtClean="0"/>
              <a:pPr>
                <a:spcAft>
                  <a:spcPts val="600"/>
                </a:spcAft>
              </a:pPr>
              <a:t>20</a:t>
            </a:fld>
            <a:endParaRPr lang="zh-TW" altLang="en-US"/>
          </a:p>
        </p:txBody>
      </p:sp>
      <p:pic>
        <p:nvPicPr>
          <p:cNvPr id="6" name="圖片 5">
            <a:extLst>
              <a:ext uri="{FF2B5EF4-FFF2-40B4-BE49-F238E27FC236}">
                <a16:creationId xmlns:a16="http://schemas.microsoft.com/office/drawing/2014/main" id="{D950173F-4023-475D-ADA6-25CC357E4BD6}"/>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961894" y="4551475"/>
            <a:ext cx="8355151" cy="1357711"/>
          </a:xfrm>
          <a:prstGeom prst="roundRect">
            <a:avLst>
              <a:gd name="adj" fmla="val 3876"/>
            </a:avLst>
          </a:prstGeom>
          <a:noFill/>
          <a:ln>
            <a:solidFill>
              <a:schemeClr val="accent1"/>
            </a:solidFill>
          </a:ln>
          <a:effectLst/>
        </p:spPr>
      </p:pic>
      <p:grpSp>
        <p:nvGrpSpPr>
          <p:cNvPr id="7" name="群組 6">
            <a:extLst>
              <a:ext uri="{FF2B5EF4-FFF2-40B4-BE49-F238E27FC236}">
                <a16:creationId xmlns:a16="http://schemas.microsoft.com/office/drawing/2014/main" id="{F17D59E0-4A17-4802-B640-974E7B559710}"/>
              </a:ext>
            </a:extLst>
          </p:cNvPr>
          <p:cNvGrpSpPr/>
          <p:nvPr/>
        </p:nvGrpSpPr>
        <p:grpSpPr>
          <a:xfrm>
            <a:off x="7347172" y="2630885"/>
            <a:ext cx="3842808" cy="1851260"/>
            <a:chOff x="5256201" y="2648697"/>
            <a:chExt cx="3842808" cy="1851260"/>
          </a:xfrm>
        </p:grpSpPr>
        <p:sp>
          <p:nvSpPr>
            <p:cNvPr id="3" name="流程圖: 換頁接點 2">
              <a:extLst>
                <a:ext uri="{FF2B5EF4-FFF2-40B4-BE49-F238E27FC236}">
                  <a16:creationId xmlns:a16="http://schemas.microsoft.com/office/drawing/2014/main" id="{7AB52EE6-2EE3-4321-B261-4137E3850CDA}"/>
                </a:ext>
              </a:extLst>
            </p:cNvPr>
            <p:cNvSpPr/>
            <p:nvPr/>
          </p:nvSpPr>
          <p:spPr>
            <a:xfrm>
              <a:off x="5256201" y="2648697"/>
              <a:ext cx="3842808" cy="1851260"/>
            </a:xfrm>
            <a:prstGeom prst="flowChartOffpage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pic>
          <p:nvPicPr>
            <p:cNvPr id="9" name="圖片 8">
              <a:extLst>
                <a:ext uri="{FF2B5EF4-FFF2-40B4-BE49-F238E27FC236}">
                  <a16:creationId xmlns:a16="http://schemas.microsoft.com/office/drawing/2014/main" id="{B9DB7EC2-4F3C-409F-B382-643D089141DB}"/>
                </a:ext>
              </a:extLst>
            </p:cNvPr>
            <p:cNvPicPr/>
            <p:nvPr/>
          </p:nvPicPr>
          <p:blipFill>
            <a:blip r:embed="rId3">
              <a:extLst>
                <a:ext uri="{28A0092B-C50C-407E-A947-70E740481C1C}">
                  <a14:useLocalDpi xmlns:a14="http://schemas.microsoft.com/office/drawing/2010/main" val="0"/>
                </a:ext>
              </a:extLst>
            </a:blip>
            <a:stretch>
              <a:fillRect/>
            </a:stretch>
          </p:blipFill>
          <p:spPr>
            <a:xfrm>
              <a:off x="5926543" y="2700770"/>
              <a:ext cx="2690091" cy="1456459"/>
            </a:xfrm>
            <a:prstGeom prst="rect">
              <a:avLst/>
            </a:prstGeom>
          </p:spPr>
        </p:pic>
      </p:grpSp>
    </p:spTree>
    <p:extLst>
      <p:ext uri="{BB962C8B-B14F-4D97-AF65-F5344CB8AC3E}">
        <p14:creationId xmlns:p14="http://schemas.microsoft.com/office/powerpoint/2010/main" val="2537062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a:xfrm>
            <a:off x="810000" y="447188"/>
            <a:ext cx="10571998" cy="970450"/>
          </a:xfrm>
        </p:spPr>
        <p:txBody>
          <a:bodyPr>
            <a:normAutofit fontScale="90000"/>
          </a:bodyPr>
          <a:lstStyle/>
          <a:p>
            <a:r>
              <a:rPr lang="en-US" altLang="zh-TW" dirty="0"/>
              <a:t>Methodology – Semantic-aware Computing</a:t>
            </a:r>
            <a:endParaRPr lang="zh-TW" altLang="en-US" dirty="0"/>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a:xfrm>
            <a:off x="10317045" y="6129338"/>
            <a:ext cx="1062155" cy="490599"/>
          </a:xfrm>
        </p:spPr>
        <p:txBody>
          <a:bodyPr>
            <a:normAutofit/>
          </a:bodyPr>
          <a:lstStyle/>
          <a:p>
            <a:pPr>
              <a:spcAft>
                <a:spcPts val="600"/>
              </a:spcAft>
            </a:pPr>
            <a:fld id="{EB065E75-0BFD-4A3A-B5A9-35E2C89BF10E}" type="slidenum">
              <a:rPr lang="zh-TW" altLang="en-US" smtClean="0"/>
              <a:pPr>
                <a:spcAft>
                  <a:spcPts val="600"/>
                </a:spcAft>
              </a:pPr>
              <a:t>21</a:t>
            </a:fld>
            <a:endParaRPr lang="zh-TW" altLang="en-US"/>
          </a:p>
        </p:txBody>
      </p:sp>
      <p:pic>
        <p:nvPicPr>
          <p:cNvPr id="8" name="圖片 7">
            <a:extLst>
              <a:ext uri="{FF2B5EF4-FFF2-40B4-BE49-F238E27FC236}">
                <a16:creationId xmlns:a16="http://schemas.microsoft.com/office/drawing/2014/main" id="{BA6B7D25-F4AD-4866-AFFD-E5434AB5CEA2}"/>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1988624" y="3332268"/>
            <a:ext cx="8470529" cy="2658022"/>
          </a:xfrm>
          <a:prstGeom prst="rect">
            <a:avLst/>
          </a:prstGeom>
          <a:noFill/>
        </p:spPr>
      </p:pic>
      <p:sp>
        <p:nvSpPr>
          <p:cNvPr id="5" name="矩形 4">
            <a:extLst>
              <a:ext uri="{FF2B5EF4-FFF2-40B4-BE49-F238E27FC236}">
                <a16:creationId xmlns:a16="http://schemas.microsoft.com/office/drawing/2014/main" id="{99BEBAAD-EADE-4D6F-A207-B37E19F511A3}"/>
              </a:ext>
            </a:extLst>
          </p:cNvPr>
          <p:cNvSpPr/>
          <p:nvPr/>
        </p:nvSpPr>
        <p:spPr>
          <a:xfrm>
            <a:off x="1931377" y="2604894"/>
            <a:ext cx="6873998" cy="400110"/>
          </a:xfrm>
          <a:prstGeom prst="rect">
            <a:avLst/>
          </a:prstGeom>
        </p:spPr>
        <p:txBody>
          <a:bodyPr wrap="none">
            <a:spAutoFit/>
          </a:bodyPr>
          <a:lstStyle/>
          <a:p>
            <a:pPr marL="342900" indent="-342900">
              <a:buFont typeface="Wingdings" panose="05000000000000000000" pitchFamily="2" charset="2"/>
              <a:buChar char="Ø"/>
            </a:pPr>
            <a:r>
              <a:rPr lang="en-US" altLang="zh-TW" sz="2000" dirty="0"/>
              <a:t>Comparison of with/without context-aware feature</a:t>
            </a:r>
            <a:endParaRPr lang="zh-TW" altLang="en-US" sz="2000" dirty="0"/>
          </a:p>
        </p:txBody>
      </p:sp>
    </p:spTree>
    <p:extLst>
      <p:ext uri="{BB962C8B-B14F-4D97-AF65-F5344CB8AC3E}">
        <p14:creationId xmlns:p14="http://schemas.microsoft.com/office/powerpoint/2010/main" val="555953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a:xfrm>
            <a:off x="810000" y="447188"/>
            <a:ext cx="10571998" cy="970450"/>
          </a:xfrm>
        </p:spPr>
        <p:txBody>
          <a:bodyPr>
            <a:normAutofit fontScale="90000"/>
          </a:bodyPr>
          <a:lstStyle/>
          <a:p>
            <a:r>
              <a:rPr lang="en-US" altLang="zh-TW" dirty="0"/>
              <a:t>Methodology – Semantic-aware Computing</a:t>
            </a:r>
            <a:endParaRPr lang="zh-TW" altLang="en-US" dirty="0"/>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a:xfrm>
            <a:off x="10317045" y="6129338"/>
            <a:ext cx="1062155" cy="490599"/>
          </a:xfrm>
        </p:spPr>
        <p:txBody>
          <a:bodyPr>
            <a:normAutofit/>
          </a:bodyPr>
          <a:lstStyle/>
          <a:p>
            <a:pPr>
              <a:spcAft>
                <a:spcPts val="600"/>
              </a:spcAft>
            </a:pPr>
            <a:fld id="{EB065E75-0BFD-4A3A-B5A9-35E2C89BF10E}" type="slidenum">
              <a:rPr lang="zh-TW" altLang="en-US" smtClean="0"/>
              <a:pPr>
                <a:spcAft>
                  <a:spcPts val="600"/>
                </a:spcAft>
              </a:pPr>
              <a:t>22</a:t>
            </a:fld>
            <a:endParaRPr lang="zh-TW" altLang="en-US"/>
          </a:p>
        </p:txBody>
      </p:sp>
      <p:sp>
        <p:nvSpPr>
          <p:cNvPr id="5" name="矩形 4">
            <a:extLst>
              <a:ext uri="{FF2B5EF4-FFF2-40B4-BE49-F238E27FC236}">
                <a16:creationId xmlns:a16="http://schemas.microsoft.com/office/drawing/2014/main" id="{99BEBAAD-EADE-4D6F-A207-B37E19F511A3}"/>
              </a:ext>
            </a:extLst>
          </p:cNvPr>
          <p:cNvSpPr/>
          <p:nvPr/>
        </p:nvSpPr>
        <p:spPr>
          <a:xfrm>
            <a:off x="1931377" y="2604894"/>
            <a:ext cx="6404317" cy="400110"/>
          </a:xfrm>
          <a:prstGeom prst="rect">
            <a:avLst/>
          </a:prstGeom>
        </p:spPr>
        <p:txBody>
          <a:bodyPr wrap="none">
            <a:spAutoFit/>
          </a:bodyPr>
          <a:lstStyle/>
          <a:p>
            <a:pPr marL="342900" indent="-342900">
              <a:buFont typeface="Wingdings" panose="05000000000000000000" pitchFamily="2" charset="2"/>
              <a:buChar char="Ø"/>
            </a:pPr>
            <a:r>
              <a:rPr lang="en-US" altLang="zh-TW" sz="2000" dirty="0"/>
              <a:t>Comparison of with/without intent classification</a:t>
            </a:r>
            <a:endParaRPr lang="zh-TW" altLang="en-US" sz="2000" dirty="0"/>
          </a:p>
        </p:txBody>
      </p:sp>
      <p:pic>
        <p:nvPicPr>
          <p:cNvPr id="3" name="圖片 2">
            <a:extLst>
              <a:ext uri="{FF2B5EF4-FFF2-40B4-BE49-F238E27FC236}">
                <a16:creationId xmlns:a16="http://schemas.microsoft.com/office/drawing/2014/main" id="{3960944F-3663-42F5-B929-313C2C7BBA5F}"/>
              </a:ext>
            </a:extLst>
          </p:cNvPr>
          <p:cNvPicPr>
            <a:picLocks noChangeAspect="1"/>
          </p:cNvPicPr>
          <p:nvPr/>
        </p:nvPicPr>
        <p:blipFill>
          <a:blip r:embed="rId2"/>
          <a:stretch>
            <a:fillRect/>
          </a:stretch>
        </p:blipFill>
        <p:spPr>
          <a:xfrm>
            <a:off x="2026446" y="3145030"/>
            <a:ext cx="8466130" cy="2650419"/>
          </a:xfrm>
          <a:prstGeom prst="rect">
            <a:avLst/>
          </a:prstGeom>
        </p:spPr>
      </p:pic>
    </p:spTree>
    <p:extLst>
      <p:ext uri="{BB962C8B-B14F-4D97-AF65-F5344CB8AC3E}">
        <p14:creationId xmlns:p14="http://schemas.microsoft.com/office/powerpoint/2010/main" val="3095177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a:xfrm>
            <a:off x="810000" y="447188"/>
            <a:ext cx="10571998" cy="970450"/>
          </a:xfrm>
        </p:spPr>
        <p:txBody>
          <a:bodyPr>
            <a:normAutofit/>
          </a:bodyPr>
          <a:lstStyle/>
          <a:p>
            <a:r>
              <a:rPr lang="en-US" altLang="zh-TW" dirty="0"/>
              <a:t>Methodology – Progressive System</a:t>
            </a:r>
            <a:endParaRPr lang="zh-TW" altLang="en-US" dirty="0"/>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a:xfrm>
            <a:off x="10317045" y="6129338"/>
            <a:ext cx="1062155" cy="490599"/>
          </a:xfrm>
        </p:spPr>
        <p:txBody>
          <a:bodyPr>
            <a:normAutofit/>
          </a:bodyPr>
          <a:lstStyle/>
          <a:p>
            <a:pPr>
              <a:spcAft>
                <a:spcPts val="600"/>
              </a:spcAft>
            </a:pPr>
            <a:fld id="{EB065E75-0BFD-4A3A-B5A9-35E2C89BF10E}" type="slidenum">
              <a:rPr lang="zh-TW" altLang="en-US" smtClean="0"/>
              <a:pPr>
                <a:spcAft>
                  <a:spcPts val="600"/>
                </a:spcAft>
              </a:pPr>
              <a:t>23</a:t>
            </a:fld>
            <a:endParaRPr lang="zh-TW" altLang="en-US"/>
          </a:p>
        </p:txBody>
      </p:sp>
      <p:sp>
        <p:nvSpPr>
          <p:cNvPr id="5" name="矩形 4">
            <a:extLst>
              <a:ext uri="{FF2B5EF4-FFF2-40B4-BE49-F238E27FC236}">
                <a16:creationId xmlns:a16="http://schemas.microsoft.com/office/drawing/2014/main" id="{99BEBAAD-EADE-4D6F-A207-B37E19F511A3}"/>
              </a:ext>
            </a:extLst>
          </p:cNvPr>
          <p:cNvSpPr/>
          <p:nvPr/>
        </p:nvSpPr>
        <p:spPr>
          <a:xfrm>
            <a:off x="1931377" y="2604894"/>
            <a:ext cx="2419252" cy="400110"/>
          </a:xfrm>
          <a:prstGeom prst="rect">
            <a:avLst/>
          </a:prstGeom>
        </p:spPr>
        <p:txBody>
          <a:bodyPr wrap="none">
            <a:spAutoFit/>
          </a:bodyPr>
          <a:lstStyle/>
          <a:p>
            <a:pPr marL="342900" indent="-342900">
              <a:buFont typeface="Wingdings" panose="05000000000000000000" pitchFamily="2" charset="2"/>
              <a:buChar char="Ø"/>
            </a:pPr>
            <a:r>
              <a:rPr lang="en-US" altLang="zh-TW" sz="2000" dirty="0"/>
              <a:t>Topic Extension</a:t>
            </a:r>
          </a:p>
        </p:txBody>
      </p:sp>
      <p:pic>
        <p:nvPicPr>
          <p:cNvPr id="7" name="圖片 6">
            <a:extLst>
              <a:ext uri="{FF2B5EF4-FFF2-40B4-BE49-F238E27FC236}">
                <a16:creationId xmlns:a16="http://schemas.microsoft.com/office/drawing/2014/main" id="{ADD6089C-2162-4940-9A55-0A8370D1B1D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84463" y="3429000"/>
            <a:ext cx="7513695" cy="1746152"/>
          </a:xfrm>
          <a:prstGeom prst="rect">
            <a:avLst/>
          </a:prstGeom>
          <a:noFill/>
        </p:spPr>
      </p:pic>
    </p:spTree>
    <p:extLst>
      <p:ext uri="{BB962C8B-B14F-4D97-AF65-F5344CB8AC3E}">
        <p14:creationId xmlns:p14="http://schemas.microsoft.com/office/powerpoint/2010/main" val="1026337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a:xfrm>
            <a:off x="810000" y="447188"/>
            <a:ext cx="10571998" cy="970450"/>
          </a:xfrm>
        </p:spPr>
        <p:txBody>
          <a:bodyPr>
            <a:normAutofit/>
          </a:bodyPr>
          <a:lstStyle/>
          <a:p>
            <a:r>
              <a:rPr lang="en-US" altLang="zh-TW" dirty="0"/>
              <a:t>Methodology – Progressive System</a:t>
            </a:r>
            <a:endParaRPr lang="zh-TW" altLang="en-US" dirty="0"/>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a:xfrm>
            <a:off x="10317045" y="6129338"/>
            <a:ext cx="1062155" cy="490599"/>
          </a:xfrm>
        </p:spPr>
        <p:txBody>
          <a:bodyPr>
            <a:normAutofit/>
          </a:bodyPr>
          <a:lstStyle/>
          <a:p>
            <a:pPr>
              <a:spcAft>
                <a:spcPts val="600"/>
              </a:spcAft>
            </a:pPr>
            <a:fld id="{EB065E75-0BFD-4A3A-B5A9-35E2C89BF10E}" type="slidenum">
              <a:rPr lang="zh-TW" altLang="en-US" smtClean="0"/>
              <a:pPr>
                <a:spcAft>
                  <a:spcPts val="600"/>
                </a:spcAft>
              </a:pPr>
              <a:t>24</a:t>
            </a:fld>
            <a:endParaRPr lang="zh-TW" altLang="en-US"/>
          </a:p>
        </p:txBody>
      </p:sp>
      <p:sp>
        <p:nvSpPr>
          <p:cNvPr id="5" name="矩形 4">
            <a:extLst>
              <a:ext uri="{FF2B5EF4-FFF2-40B4-BE49-F238E27FC236}">
                <a16:creationId xmlns:a16="http://schemas.microsoft.com/office/drawing/2014/main" id="{99BEBAAD-EADE-4D6F-A207-B37E19F511A3}"/>
              </a:ext>
            </a:extLst>
          </p:cNvPr>
          <p:cNvSpPr/>
          <p:nvPr/>
        </p:nvSpPr>
        <p:spPr>
          <a:xfrm>
            <a:off x="1931377" y="2604894"/>
            <a:ext cx="2419252" cy="400110"/>
          </a:xfrm>
          <a:prstGeom prst="rect">
            <a:avLst/>
          </a:prstGeom>
        </p:spPr>
        <p:txBody>
          <a:bodyPr wrap="none">
            <a:spAutoFit/>
          </a:bodyPr>
          <a:lstStyle/>
          <a:p>
            <a:pPr marL="342900" indent="-342900">
              <a:buFont typeface="Wingdings" panose="05000000000000000000" pitchFamily="2" charset="2"/>
              <a:buChar char="Ø"/>
            </a:pPr>
            <a:r>
              <a:rPr lang="en-US" altLang="zh-TW" sz="2000" dirty="0"/>
              <a:t>Topic Extension</a:t>
            </a:r>
          </a:p>
        </p:txBody>
      </p:sp>
      <p:pic>
        <p:nvPicPr>
          <p:cNvPr id="6" name="圖片 5">
            <a:extLst>
              <a:ext uri="{FF2B5EF4-FFF2-40B4-BE49-F238E27FC236}">
                <a16:creationId xmlns:a16="http://schemas.microsoft.com/office/drawing/2014/main" id="{23C82E16-93F7-4A05-B5A8-69A8EA699AEC}"/>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2351693" y="3371051"/>
            <a:ext cx="7637938" cy="2256645"/>
          </a:xfrm>
          <a:prstGeom prst="rect">
            <a:avLst/>
          </a:prstGeom>
          <a:noFill/>
        </p:spPr>
      </p:pic>
    </p:spTree>
    <p:extLst>
      <p:ext uri="{BB962C8B-B14F-4D97-AF65-F5344CB8AC3E}">
        <p14:creationId xmlns:p14="http://schemas.microsoft.com/office/powerpoint/2010/main" val="1118548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a:xfrm>
            <a:off x="810000" y="447188"/>
            <a:ext cx="10571998" cy="970450"/>
          </a:xfrm>
        </p:spPr>
        <p:txBody>
          <a:bodyPr>
            <a:normAutofit/>
          </a:bodyPr>
          <a:lstStyle/>
          <a:p>
            <a:r>
              <a:rPr lang="en-US" altLang="zh-TW" dirty="0"/>
              <a:t>Methodology – RESTful APIs</a:t>
            </a:r>
            <a:endParaRPr lang="zh-TW" altLang="en-US" dirty="0"/>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a:xfrm>
            <a:off x="10317045" y="6129338"/>
            <a:ext cx="1062155" cy="490599"/>
          </a:xfrm>
        </p:spPr>
        <p:txBody>
          <a:bodyPr>
            <a:normAutofit/>
          </a:bodyPr>
          <a:lstStyle/>
          <a:p>
            <a:pPr>
              <a:spcAft>
                <a:spcPts val="600"/>
              </a:spcAft>
            </a:pPr>
            <a:fld id="{EB065E75-0BFD-4A3A-B5A9-35E2C89BF10E}" type="slidenum">
              <a:rPr lang="zh-TW" altLang="en-US" smtClean="0"/>
              <a:pPr>
                <a:spcAft>
                  <a:spcPts val="600"/>
                </a:spcAft>
              </a:pPr>
              <a:t>25</a:t>
            </a:fld>
            <a:endParaRPr lang="zh-TW" altLang="en-US"/>
          </a:p>
        </p:txBody>
      </p:sp>
      <p:sp>
        <p:nvSpPr>
          <p:cNvPr id="5" name="矩形 4">
            <a:extLst>
              <a:ext uri="{FF2B5EF4-FFF2-40B4-BE49-F238E27FC236}">
                <a16:creationId xmlns:a16="http://schemas.microsoft.com/office/drawing/2014/main" id="{99BEBAAD-EADE-4D6F-A207-B37E19F511A3}"/>
              </a:ext>
            </a:extLst>
          </p:cNvPr>
          <p:cNvSpPr/>
          <p:nvPr/>
        </p:nvSpPr>
        <p:spPr>
          <a:xfrm>
            <a:off x="466757" y="2466747"/>
            <a:ext cx="3595856" cy="400110"/>
          </a:xfrm>
          <a:prstGeom prst="rect">
            <a:avLst/>
          </a:prstGeom>
        </p:spPr>
        <p:txBody>
          <a:bodyPr wrap="none">
            <a:spAutoFit/>
          </a:bodyPr>
          <a:lstStyle/>
          <a:p>
            <a:pPr marL="342900" indent="-342900">
              <a:buFont typeface="Wingdings" panose="05000000000000000000" pitchFamily="2" charset="2"/>
              <a:buChar char="Ø"/>
            </a:pPr>
            <a:r>
              <a:rPr lang="en-US" altLang="zh-TW" sz="2000" dirty="0"/>
              <a:t>API tables for IoT devices</a:t>
            </a:r>
          </a:p>
        </p:txBody>
      </p:sp>
      <p:pic>
        <p:nvPicPr>
          <p:cNvPr id="7" name="圖片 6">
            <a:extLst>
              <a:ext uri="{FF2B5EF4-FFF2-40B4-BE49-F238E27FC236}">
                <a16:creationId xmlns:a16="http://schemas.microsoft.com/office/drawing/2014/main" id="{B265FB94-B1CD-43EC-9C07-0720DE85DB51}"/>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51114" y="3023297"/>
            <a:ext cx="4669790" cy="3596640"/>
          </a:xfrm>
          <a:prstGeom prst="rect">
            <a:avLst/>
          </a:prstGeom>
          <a:noFill/>
        </p:spPr>
      </p:pic>
      <p:pic>
        <p:nvPicPr>
          <p:cNvPr id="8" name="圖片 7">
            <a:extLst>
              <a:ext uri="{FF2B5EF4-FFF2-40B4-BE49-F238E27FC236}">
                <a16:creationId xmlns:a16="http://schemas.microsoft.com/office/drawing/2014/main" id="{7D42E4A0-397B-4475-ABA2-E778C647A594}"/>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836933" y="3028887"/>
            <a:ext cx="4691653" cy="1786396"/>
          </a:xfrm>
          <a:prstGeom prst="rect">
            <a:avLst/>
          </a:prstGeom>
          <a:noFill/>
        </p:spPr>
      </p:pic>
      <p:sp>
        <p:nvSpPr>
          <p:cNvPr id="9" name="矩形 8">
            <a:extLst>
              <a:ext uri="{FF2B5EF4-FFF2-40B4-BE49-F238E27FC236}">
                <a16:creationId xmlns:a16="http://schemas.microsoft.com/office/drawing/2014/main" id="{8AD539C3-0A03-4E58-88E8-5BE1B864BF41}"/>
              </a:ext>
            </a:extLst>
          </p:cNvPr>
          <p:cNvSpPr/>
          <p:nvPr/>
        </p:nvSpPr>
        <p:spPr>
          <a:xfrm>
            <a:off x="5402114" y="2466747"/>
            <a:ext cx="4544834" cy="400110"/>
          </a:xfrm>
          <a:prstGeom prst="rect">
            <a:avLst/>
          </a:prstGeom>
        </p:spPr>
        <p:txBody>
          <a:bodyPr wrap="none">
            <a:spAutoFit/>
          </a:bodyPr>
          <a:lstStyle/>
          <a:p>
            <a:pPr marL="342900" indent="-342900">
              <a:buFont typeface="Wingdings" panose="05000000000000000000" pitchFamily="2" charset="2"/>
              <a:buChar char="Ø"/>
            </a:pPr>
            <a:r>
              <a:rPr lang="en-US" altLang="zh-TW" sz="2000" dirty="0"/>
              <a:t>API tables for third-party services</a:t>
            </a:r>
          </a:p>
        </p:txBody>
      </p:sp>
      <p:pic>
        <p:nvPicPr>
          <p:cNvPr id="10" name="圖片 9">
            <a:extLst>
              <a:ext uri="{FF2B5EF4-FFF2-40B4-BE49-F238E27FC236}">
                <a16:creationId xmlns:a16="http://schemas.microsoft.com/office/drawing/2014/main" id="{3309E0AF-67BD-4E1E-8F12-BD04D9D9E362}"/>
              </a:ext>
            </a:extLst>
          </p:cNvPr>
          <p:cNvPicPr/>
          <p:nvPr/>
        </p:nvPicPr>
        <p:blipFill rotWithShape="1">
          <a:blip r:embed="rId4">
            <a:extLst>
              <a:ext uri="{28A0092B-C50C-407E-A947-70E740481C1C}">
                <a14:useLocalDpi xmlns:a14="http://schemas.microsoft.com/office/drawing/2010/main" val="0"/>
              </a:ext>
            </a:extLst>
          </a:blip>
          <a:srcRect l="3482" r="4696"/>
          <a:stretch/>
        </p:blipFill>
        <p:spPr bwMode="auto">
          <a:xfrm>
            <a:off x="5836933" y="5287623"/>
            <a:ext cx="4751043" cy="1332314"/>
          </a:xfrm>
          <a:prstGeom prst="rect">
            <a:avLst/>
          </a:prstGeom>
          <a:noFill/>
        </p:spPr>
      </p:pic>
      <p:sp>
        <p:nvSpPr>
          <p:cNvPr id="11" name="矩形 10">
            <a:extLst>
              <a:ext uri="{FF2B5EF4-FFF2-40B4-BE49-F238E27FC236}">
                <a16:creationId xmlns:a16="http://schemas.microsoft.com/office/drawing/2014/main" id="{293E8379-486C-43F3-B28B-F2D4ADAF621B}"/>
              </a:ext>
            </a:extLst>
          </p:cNvPr>
          <p:cNvSpPr/>
          <p:nvPr/>
        </p:nvSpPr>
        <p:spPr>
          <a:xfrm>
            <a:off x="5402114" y="4840952"/>
            <a:ext cx="5428089" cy="400110"/>
          </a:xfrm>
          <a:prstGeom prst="rect">
            <a:avLst/>
          </a:prstGeom>
        </p:spPr>
        <p:txBody>
          <a:bodyPr wrap="none">
            <a:spAutoFit/>
          </a:bodyPr>
          <a:lstStyle/>
          <a:p>
            <a:pPr marL="342900" indent="-342900">
              <a:buFont typeface="Wingdings" panose="05000000000000000000" pitchFamily="2" charset="2"/>
              <a:buChar char="Ø"/>
            </a:pPr>
            <a:r>
              <a:rPr lang="en-US" altLang="zh-TW" sz="2000" dirty="0"/>
              <a:t>API tables for communication platforms</a:t>
            </a:r>
          </a:p>
        </p:txBody>
      </p:sp>
    </p:spTree>
    <p:extLst>
      <p:ext uri="{BB962C8B-B14F-4D97-AF65-F5344CB8AC3E}">
        <p14:creationId xmlns:p14="http://schemas.microsoft.com/office/powerpoint/2010/main" val="2077807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altLang="zh-TW" dirty="0"/>
              <a:t>Applications – Case 1. IoT Hub</a:t>
            </a:r>
          </a:p>
        </p:txBody>
      </p:sp>
      <p:sp>
        <p:nvSpPr>
          <p:cNvPr id="5" name="矩形 4">
            <a:extLst>
              <a:ext uri="{FF2B5EF4-FFF2-40B4-BE49-F238E27FC236}">
                <a16:creationId xmlns:a16="http://schemas.microsoft.com/office/drawing/2014/main" id="{99BEBAAD-EADE-4D6F-A207-B37E19F511A3}"/>
              </a:ext>
            </a:extLst>
          </p:cNvPr>
          <p:cNvSpPr/>
          <p:nvPr/>
        </p:nvSpPr>
        <p:spPr>
          <a:xfrm>
            <a:off x="633048" y="2413000"/>
            <a:ext cx="4322618" cy="3632200"/>
          </a:xfrm>
          <a:prstGeom prst="rect">
            <a:avLst/>
          </a:prstGeom>
        </p:spPr>
        <p:txBody>
          <a:bodyPr vert="horz" lIns="91440" tIns="45720" rIns="91440" bIns="45720" rtlCol="0" anchor="ctr">
            <a:normAutofit/>
          </a:bodyPr>
          <a:lstStyle/>
          <a:p>
            <a:pPr marL="342900" indent="-342900" algn="just">
              <a:spcBef>
                <a:spcPct val="20000"/>
              </a:spcBef>
              <a:spcAft>
                <a:spcPts val="600"/>
              </a:spcAft>
              <a:buClr>
                <a:schemeClr val="accent1"/>
              </a:buClr>
              <a:buFont typeface="Wingdings 2" charset="2"/>
              <a:buChar char=""/>
            </a:pPr>
            <a:r>
              <a:rPr lang="en-US" altLang="zh-TW" sz="1600" dirty="0"/>
              <a:t>Main functions: </a:t>
            </a:r>
          </a:p>
          <a:p>
            <a:pPr marL="800100" lvl="1" indent="-342900" algn="just">
              <a:spcBef>
                <a:spcPct val="20000"/>
              </a:spcBef>
              <a:spcAft>
                <a:spcPts val="600"/>
              </a:spcAft>
              <a:buClr>
                <a:schemeClr val="accent1"/>
              </a:buClr>
              <a:buFont typeface="+mj-lt"/>
              <a:buAutoNum type="arabicPeriod"/>
            </a:pPr>
            <a:r>
              <a:rPr lang="en-US" altLang="zh-TW" sz="1600" dirty="0"/>
              <a:t>multi-platform smart speakers</a:t>
            </a:r>
          </a:p>
          <a:p>
            <a:pPr marL="800100" lvl="1" indent="-342900" algn="just">
              <a:spcBef>
                <a:spcPct val="20000"/>
              </a:spcBef>
              <a:spcAft>
                <a:spcPts val="600"/>
              </a:spcAft>
              <a:buClr>
                <a:schemeClr val="accent1"/>
              </a:buClr>
              <a:buFont typeface="+mj-lt"/>
              <a:buAutoNum type="arabicPeriod"/>
            </a:pPr>
            <a:r>
              <a:rPr lang="en-US" altLang="zh-TW" sz="1600" dirty="0"/>
              <a:t>natural language understanding</a:t>
            </a:r>
          </a:p>
          <a:p>
            <a:pPr marL="800100" lvl="1" indent="-342900" algn="just">
              <a:spcBef>
                <a:spcPct val="20000"/>
              </a:spcBef>
              <a:spcAft>
                <a:spcPts val="600"/>
              </a:spcAft>
              <a:buClr>
                <a:schemeClr val="accent1"/>
              </a:buClr>
              <a:buFont typeface="+mj-lt"/>
              <a:buAutoNum type="arabicPeriod"/>
            </a:pPr>
            <a:r>
              <a:rPr lang="en-US" altLang="zh-TW" sz="1600" dirty="0"/>
              <a:t>smart home IoT</a:t>
            </a:r>
          </a:p>
          <a:p>
            <a:pPr marL="800100" lvl="1" indent="-342900" algn="just">
              <a:spcBef>
                <a:spcPct val="20000"/>
              </a:spcBef>
              <a:spcAft>
                <a:spcPts val="600"/>
              </a:spcAft>
              <a:buClr>
                <a:schemeClr val="accent1"/>
              </a:buClr>
              <a:buFont typeface="+mj-lt"/>
              <a:buAutoNum type="arabicPeriod"/>
            </a:pPr>
            <a:r>
              <a:rPr lang="en-US" altLang="zh-TW" sz="1600" dirty="0"/>
              <a:t>access control face recognition</a:t>
            </a:r>
          </a:p>
          <a:p>
            <a:pPr marL="800100" lvl="1" indent="-342900" algn="just">
              <a:spcBef>
                <a:spcPct val="20000"/>
              </a:spcBef>
              <a:spcAft>
                <a:spcPts val="600"/>
              </a:spcAft>
              <a:buClr>
                <a:schemeClr val="accent1"/>
              </a:buClr>
              <a:buFont typeface="+mj-lt"/>
              <a:buAutoNum type="arabicPeriod"/>
            </a:pPr>
            <a:r>
              <a:rPr lang="en-US" altLang="zh-TW" sz="1600" dirty="0"/>
              <a:t>mobile personal assistant</a:t>
            </a:r>
          </a:p>
          <a:p>
            <a:pPr marL="800100" lvl="1" indent="-342900" algn="just">
              <a:spcBef>
                <a:spcPct val="20000"/>
              </a:spcBef>
              <a:spcAft>
                <a:spcPts val="600"/>
              </a:spcAft>
              <a:buClr>
                <a:schemeClr val="accent1"/>
              </a:buClr>
              <a:buFont typeface="+mj-lt"/>
              <a:buAutoNum type="arabicPeriod"/>
            </a:pPr>
            <a:r>
              <a:rPr lang="en-US" altLang="zh-TW" sz="1600" dirty="0"/>
              <a:t>multi-service platform integration</a:t>
            </a:r>
          </a:p>
          <a:p>
            <a:pPr marL="800100" lvl="1" indent="-342900" algn="just">
              <a:spcBef>
                <a:spcPct val="20000"/>
              </a:spcBef>
              <a:spcAft>
                <a:spcPts val="600"/>
              </a:spcAft>
              <a:buClr>
                <a:schemeClr val="accent1"/>
              </a:buClr>
              <a:buFont typeface="+mj-lt"/>
              <a:buAutoNum type="arabicPeriod"/>
            </a:pPr>
            <a:r>
              <a:rPr lang="en-US" altLang="zh-TW" sz="1600" dirty="0"/>
              <a:t>modularized architecture</a:t>
            </a:r>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defTabSz="914400">
              <a:spcAft>
                <a:spcPts val="600"/>
              </a:spcAft>
            </a:pPr>
            <a:fld id="{EB065E75-0BFD-4A3A-B5A9-35E2C89BF10E}" type="slidenum">
              <a:rPr lang="en-US" altLang="zh-TW" smtClean="0"/>
              <a:pPr defTabSz="914400">
                <a:spcAft>
                  <a:spcPts val="600"/>
                </a:spcAft>
              </a:pPr>
              <a:t>26</a:t>
            </a:fld>
            <a:endParaRPr lang="en-US" altLang="zh-TW"/>
          </a:p>
        </p:txBody>
      </p:sp>
      <p:pic>
        <p:nvPicPr>
          <p:cNvPr id="12" name="圖片 11">
            <a:extLst>
              <a:ext uri="{FF2B5EF4-FFF2-40B4-BE49-F238E27FC236}">
                <a16:creationId xmlns:a16="http://schemas.microsoft.com/office/drawing/2014/main" id="{7281C07C-857E-4DBD-8763-D53149A6A3DB}"/>
              </a:ext>
            </a:extLst>
          </p:cNvPr>
          <p:cNvPicPr/>
          <p:nvPr/>
        </p:nvPicPr>
        <p:blipFill>
          <a:blip r:embed="rId2" cstate="print">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tretch>
            <a:fillRect/>
          </a:stretch>
        </p:blipFill>
        <p:spPr bwMode="auto">
          <a:xfrm>
            <a:off x="5403626" y="2413000"/>
            <a:ext cx="5673798" cy="3716338"/>
          </a:xfrm>
          <a:prstGeom prst="roundRect">
            <a:avLst>
              <a:gd name="adj" fmla="val 3876"/>
            </a:avLst>
          </a:prstGeom>
          <a:ln>
            <a:solidFill>
              <a:schemeClr val="accent1"/>
            </a:solid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540153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altLang="zh-TW" dirty="0"/>
              <a:t>Applications – Case 1. IoT Hub</a:t>
            </a:r>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defTabSz="914400">
              <a:spcAft>
                <a:spcPts val="600"/>
              </a:spcAft>
            </a:pPr>
            <a:fld id="{EB065E75-0BFD-4A3A-B5A9-35E2C89BF10E}" type="slidenum">
              <a:rPr lang="en-US" altLang="zh-TW" smtClean="0"/>
              <a:pPr defTabSz="914400">
                <a:spcAft>
                  <a:spcPts val="600"/>
                </a:spcAft>
              </a:pPr>
              <a:t>27</a:t>
            </a:fld>
            <a:endParaRPr lang="en-US" altLang="zh-TW"/>
          </a:p>
        </p:txBody>
      </p:sp>
      <p:pic>
        <p:nvPicPr>
          <p:cNvPr id="6" name="圖片 5">
            <a:extLst>
              <a:ext uri="{FF2B5EF4-FFF2-40B4-BE49-F238E27FC236}">
                <a16:creationId xmlns:a16="http://schemas.microsoft.com/office/drawing/2014/main" id="{E7887236-F8CB-47EC-AF3F-8E98C679A66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66197" y="3039658"/>
            <a:ext cx="5486400" cy="3068955"/>
          </a:xfrm>
          <a:prstGeom prst="rect">
            <a:avLst/>
          </a:prstGeom>
        </p:spPr>
      </p:pic>
      <p:pic>
        <p:nvPicPr>
          <p:cNvPr id="7" name="圖片 6">
            <a:extLst>
              <a:ext uri="{FF2B5EF4-FFF2-40B4-BE49-F238E27FC236}">
                <a16:creationId xmlns:a16="http://schemas.microsoft.com/office/drawing/2014/main" id="{5E082DD0-D19B-4A81-99D4-7221B930924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95999" y="3039658"/>
            <a:ext cx="5486400" cy="3081020"/>
          </a:xfrm>
          <a:prstGeom prst="rect">
            <a:avLst/>
          </a:prstGeom>
        </p:spPr>
      </p:pic>
      <p:sp>
        <p:nvSpPr>
          <p:cNvPr id="8" name="矩形 7">
            <a:extLst>
              <a:ext uri="{FF2B5EF4-FFF2-40B4-BE49-F238E27FC236}">
                <a16:creationId xmlns:a16="http://schemas.microsoft.com/office/drawing/2014/main" id="{50583FF6-A6E0-47E7-A640-C80563C439B1}"/>
              </a:ext>
            </a:extLst>
          </p:cNvPr>
          <p:cNvSpPr/>
          <p:nvPr/>
        </p:nvSpPr>
        <p:spPr>
          <a:xfrm>
            <a:off x="366197" y="2438640"/>
            <a:ext cx="3217547" cy="400110"/>
          </a:xfrm>
          <a:prstGeom prst="rect">
            <a:avLst/>
          </a:prstGeom>
        </p:spPr>
        <p:txBody>
          <a:bodyPr wrap="none">
            <a:spAutoFit/>
          </a:bodyPr>
          <a:lstStyle/>
          <a:p>
            <a:pPr marL="342900" indent="-342900">
              <a:buFont typeface="Wingdings" panose="05000000000000000000" pitchFamily="2" charset="2"/>
              <a:buChar char="Ø"/>
            </a:pPr>
            <a:r>
              <a:rPr lang="en-US" altLang="zh-TW" sz="2000" dirty="0"/>
              <a:t>Standard Commands</a:t>
            </a:r>
          </a:p>
        </p:txBody>
      </p:sp>
      <p:sp>
        <p:nvSpPr>
          <p:cNvPr id="9" name="矩形 8">
            <a:extLst>
              <a:ext uri="{FF2B5EF4-FFF2-40B4-BE49-F238E27FC236}">
                <a16:creationId xmlns:a16="http://schemas.microsoft.com/office/drawing/2014/main" id="{CF214C5B-66B9-4E62-86DA-9BF30B2C33EB}"/>
              </a:ext>
            </a:extLst>
          </p:cNvPr>
          <p:cNvSpPr/>
          <p:nvPr/>
        </p:nvSpPr>
        <p:spPr>
          <a:xfrm>
            <a:off x="6095999" y="2438640"/>
            <a:ext cx="2773516" cy="400110"/>
          </a:xfrm>
          <a:prstGeom prst="rect">
            <a:avLst/>
          </a:prstGeom>
        </p:spPr>
        <p:txBody>
          <a:bodyPr wrap="none">
            <a:spAutoFit/>
          </a:bodyPr>
          <a:lstStyle/>
          <a:p>
            <a:pPr marL="342900" indent="-342900">
              <a:buFont typeface="Wingdings" panose="05000000000000000000" pitchFamily="2" charset="2"/>
              <a:buChar char="Ø"/>
            </a:pPr>
            <a:r>
              <a:rPr lang="en-US" altLang="zh-TW" sz="2000" dirty="0"/>
              <a:t>Smart Commands</a:t>
            </a:r>
          </a:p>
        </p:txBody>
      </p:sp>
    </p:spTree>
    <p:extLst>
      <p:ext uri="{BB962C8B-B14F-4D97-AF65-F5344CB8AC3E}">
        <p14:creationId xmlns:p14="http://schemas.microsoft.com/office/powerpoint/2010/main" val="405587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altLang="zh-TW" dirty="0"/>
              <a:t>Applications – Case 1. IoT Hub</a:t>
            </a:r>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defTabSz="914400">
              <a:spcAft>
                <a:spcPts val="600"/>
              </a:spcAft>
            </a:pPr>
            <a:fld id="{EB065E75-0BFD-4A3A-B5A9-35E2C89BF10E}" type="slidenum">
              <a:rPr lang="en-US" altLang="zh-TW" smtClean="0"/>
              <a:pPr defTabSz="914400">
                <a:spcAft>
                  <a:spcPts val="600"/>
                </a:spcAft>
              </a:pPr>
              <a:t>28</a:t>
            </a:fld>
            <a:endParaRPr lang="en-US" altLang="zh-TW"/>
          </a:p>
        </p:txBody>
      </p:sp>
      <p:pic>
        <p:nvPicPr>
          <p:cNvPr id="7" name="圖片 6">
            <a:extLst>
              <a:ext uri="{FF2B5EF4-FFF2-40B4-BE49-F238E27FC236}">
                <a16:creationId xmlns:a16="http://schemas.microsoft.com/office/drawing/2014/main" id="{5E082DD0-D19B-4A81-99D4-7221B930924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095999" y="3039658"/>
            <a:ext cx="5486400" cy="3081020"/>
          </a:xfrm>
          <a:prstGeom prst="rect">
            <a:avLst/>
          </a:prstGeom>
        </p:spPr>
      </p:pic>
      <p:sp>
        <p:nvSpPr>
          <p:cNvPr id="8" name="矩形 7">
            <a:extLst>
              <a:ext uri="{FF2B5EF4-FFF2-40B4-BE49-F238E27FC236}">
                <a16:creationId xmlns:a16="http://schemas.microsoft.com/office/drawing/2014/main" id="{50583FF6-A6E0-47E7-A640-C80563C439B1}"/>
              </a:ext>
            </a:extLst>
          </p:cNvPr>
          <p:cNvSpPr/>
          <p:nvPr/>
        </p:nvSpPr>
        <p:spPr>
          <a:xfrm>
            <a:off x="366197" y="2438640"/>
            <a:ext cx="2582758" cy="400110"/>
          </a:xfrm>
          <a:prstGeom prst="rect">
            <a:avLst/>
          </a:prstGeom>
        </p:spPr>
        <p:txBody>
          <a:bodyPr wrap="none">
            <a:spAutoFit/>
          </a:bodyPr>
          <a:lstStyle/>
          <a:p>
            <a:pPr marL="342900" indent="-342900">
              <a:buFont typeface="Wingdings" panose="05000000000000000000" pitchFamily="2" charset="2"/>
              <a:buChar char="Ø"/>
            </a:pPr>
            <a:r>
              <a:rPr lang="en-US" altLang="zh-TW" sz="2000" dirty="0"/>
              <a:t>Google Assistant</a:t>
            </a:r>
          </a:p>
        </p:txBody>
      </p:sp>
      <p:sp>
        <p:nvSpPr>
          <p:cNvPr id="9" name="矩形 8">
            <a:extLst>
              <a:ext uri="{FF2B5EF4-FFF2-40B4-BE49-F238E27FC236}">
                <a16:creationId xmlns:a16="http://schemas.microsoft.com/office/drawing/2014/main" id="{CF214C5B-66B9-4E62-86DA-9BF30B2C33EB}"/>
              </a:ext>
            </a:extLst>
          </p:cNvPr>
          <p:cNvSpPr/>
          <p:nvPr/>
        </p:nvSpPr>
        <p:spPr>
          <a:xfrm>
            <a:off x="6095999" y="2438640"/>
            <a:ext cx="2109873" cy="400110"/>
          </a:xfrm>
          <a:prstGeom prst="rect">
            <a:avLst/>
          </a:prstGeom>
        </p:spPr>
        <p:txBody>
          <a:bodyPr wrap="none">
            <a:spAutoFit/>
          </a:bodyPr>
          <a:lstStyle/>
          <a:p>
            <a:pPr marL="342900" indent="-342900">
              <a:buFont typeface="Wingdings" panose="05000000000000000000" pitchFamily="2" charset="2"/>
              <a:buChar char="Ø"/>
            </a:pPr>
            <a:r>
              <a:rPr lang="en-US" altLang="zh-TW" sz="2000" dirty="0"/>
              <a:t>Line chatbot</a:t>
            </a:r>
          </a:p>
        </p:txBody>
      </p:sp>
      <p:pic>
        <p:nvPicPr>
          <p:cNvPr id="10" name="圖片 9">
            <a:extLst>
              <a:ext uri="{FF2B5EF4-FFF2-40B4-BE49-F238E27FC236}">
                <a16:creationId xmlns:a16="http://schemas.microsoft.com/office/drawing/2014/main" id="{9315C344-8974-4611-BC2B-DEB7620B66D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94502" y="3039658"/>
            <a:ext cx="5362774" cy="3081020"/>
          </a:xfrm>
          <a:prstGeom prst="rect">
            <a:avLst/>
          </a:prstGeom>
        </p:spPr>
      </p:pic>
    </p:spTree>
    <p:extLst>
      <p:ext uri="{BB962C8B-B14F-4D97-AF65-F5344CB8AC3E}">
        <p14:creationId xmlns:p14="http://schemas.microsoft.com/office/powerpoint/2010/main" val="1180601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altLang="zh-TW" dirty="0"/>
              <a:t>Applications – Case 1. IoT Hub</a:t>
            </a:r>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defTabSz="914400">
              <a:spcAft>
                <a:spcPts val="600"/>
              </a:spcAft>
            </a:pPr>
            <a:fld id="{EB065E75-0BFD-4A3A-B5A9-35E2C89BF10E}" type="slidenum">
              <a:rPr lang="en-US" altLang="zh-TW" smtClean="0"/>
              <a:pPr defTabSz="914400">
                <a:spcAft>
                  <a:spcPts val="600"/>
                </a:spcAft>
              </a:pPr>
              <a:t>29</a:t>
            </a:fld>
            <a:endParaRPr lang="en-US" altLang="zh-TW"/>
          </a:p>
        </p:txBody>
      </p:sp>
      <p:sp>
        <p:nvSpPr>
          <p:cNvPr id="8" name="矩形 7">
            <a:extLst>
              <a:ext uri="{FF2B5EF4-FFF2-40B4-BE49-F238E27FC236}">
                <a16:creationId xmlns:a16="http://schemas.microsoft.com/office/drawing/2014/main" id="{50583FF6-A6E0-47E7-A640-C80563C439B1}"/>
              </a:ext>
            </a:extLst>
          </p:cNvPr>
          <p:cNvSpPr/>
          <p:nvPr/>
        </p:nvSpPr>
        <p:spPr>
          <a:xfrm>
            <a:off x="366197" y="2438640"/>
            <a:ext cx="4039888" cy="400110"/>
          </a:xfrm>
          <a:prstGeom prst="rect">
            <a:avLst/>
          </a:prstGeom>
        </p:spPr>
        <p:txBody>
          <a:bodyPr wrap="none">
            <a:spAutoFit/>
          </a:bodyPr>
          <a:lstStyle/>
          <a:p>
            <a:pPr marL="342900" indent="-342900">
              <a:buFont typeface="Wingdings" panose="05000000000000000000" pitchFamily="2" charset="2"/>
              <a:buChar char="Ø"/>
            </a:pPr>
            <a:r>
              <a:rPr lang="en-US" altLang="zh-TW" sz="2000" dirty="0"/>
              <a:t>Face not detected, light off.</a:t>
            </a:r>
          </a:p>
        </p:txBody>
      </p:sp>
      <p:sp>
        <p:nvSpPr>
          <p:cNvPr id="9" name="矩形 8">
            <a:extLst>
              <a:ext uri="{FF2B5EF4-FFF2-40B4-BE49-F238E27FC236}">
                <a16:creationId xmlns:a16="http://schemas.microsoft.com/office/drawing/2014/main" id="{CF214C5B-66B9-4E62-86DA-9BF30B2C33EB}"/>
              </a:ext>
            </a:extLst>
          </p:cNvPr>
          <p:cNvSpPr/>
          <p:nvPr/>
        </p:nvSpPr>
        <p:spPr>
          <a:xfrm>
            <a:off x="6095999" y="2438640"/>
            <a:ext cx="5857694" cy="400110"/>
          </a:xfrm>
          <a:prstGeom prst="rect">
            <a:avLst/>
          </a:prstGeom>
        </p:spPr>
        <p:txBody>
          <a:bodyPr wrap="none">
            <a:spAutoFit/>
          </a:bodyPr>
          <a:lstStyle/>
          <a:p>
            <a:pPr marL="342900" indent="-342900">
              <a:buFont typeface="Wingdings" panose="05000000000000000000" pitchFamily="2" charset="2"/>
              <a:buChar char="Ø"/>
            </a:pPr>
            <a:r>
              <a:rPr lang="en-US" altLang="zh-TW" sz="2000" dirty="0"/>
              <a:t>Face detected and ID matched, light on.</a:t>
            </a:r>
          </a:p>
        </p:txBody>
      </p:sp>
      <p:pic>
        <p:nvPicPr>
          <p:cNvPr id="10" name="圖片 9">
            <a:extLst>
              <a:ext uri="{FF2B5EF4-FFF2-40B4-BE49-F238E27FC236}">
                <a16:creationId xmlns:a16="http://schemas.microsoft.com/office/drawing/2014/main" id="{D2949DDC-BE03-443E-9436-05B4383FF57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69015" y="3182966"/>
            <a:ext cx="4987636" cy="2804968"/>
          </a:xfrm>
          <a:prstGeom prst="rect">
            <a:avLst/>
          </a:prstGeom>
        </p:spPr>
      </p:pic>
      <p:pic>
        <p:nvPicPr>
          <p:cNvPr id="11" name="圖片 10">
            <a:extLst>
              <a:ext uri="{FF2B5EF4-FFF2-40B4-BE49-F238E27FC236}">
                <a16:creationId xmlns:a16="http://schemas.microsoft.com/office/drawing/2014/main" id="{3E5FCE95-A4C2-4F3F-AB2E-F05A6F0979F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28213" y="3185275"/>
            <a:ext cx="4987636" cy="2802659"/>
          </a:xfrm>
          <a:prstGeom prst="rect">
            <a:avLst/>
          </a:prstGeom>
        </p:spPr>
      </p:pic>
    </p:spTree>
    <p:extLst>
      <p:ext uri="{BB962C8B-B14F-4D97-AF65-F5344CB8AC3E}">
        <p14:creationId xmlns:p14="http://schemas.microsoft.com/office/powerpoint/2010/main" val="3633351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p:txBody>
          <a:bodyPr/>
          <a:lstStyle/>
          <a:p>
            <a:r>
              <a:rPr lang="en-US" altLang="zh-TW" dirty="0"/>
              <a:t>INTROUDCTION - Smart Speaker</a:t>
            </a:r>
            <a:endParaRPr lang="zh-TW" altLang="en-US" dirty="0"/>
          </a:p>
        </p:txBody>
      </p:sp>
      <p:sp>
        <p:nvSpPr>
          <p:cNvPr id="3" name="內容版面配置區 2">
            <a:extLst>
              <a:ext uri="{FF2B5EF4-FFF2-40B4-BE49-F238E27FC236}">
                <a16:creationId xmlns:a16="http://schemas.microsoft.com/office/drawing/2014/main" id="{95D32A16-263B-47E8-8168-1101F781BF3A}"/>
              </a:ext>
            </a:extLst>
          </p:cNvPr>
          <p:cNvSpPr>
            <a:spLocks noGrp="1"/>
          </p:cNvSpPr>
          <p:nvPr>
            <p:ph idx="1"/>
          </p:nvPr>
        </p:nvSpPr>
        <p:spPr>
          <a:xfrm>
            <a:off x="818712" y="2510035"/>
            <a:ext cx="10554574" cy="3636511"/>
          </a:xfrm>
        </p:spPr>
        <p:txBody>
          <a:bodyPr>
            <a:normAutofit/>
          </a:bodyPr>
          <a:lstStyle/>
          <a:p>
            <a:r>
              <a:rPr lang="en-US" altLang="zh-TW" dirty="0"/>
              <a:t>In smart homes, the IoT hub centrally controls all hardware devices. Furthermore, humans can control hardware devices through a virtual assistant as an interface.</a:t>
            </a:r>
          </a:p>
          <a:p>
            <a:endParaRPr lang="en-US" altLang="zh-TW" dirty="0"/>
          </a:p>
          <a:p>
            <a:r>
              <a:rPr lang="en-US" altLang="zh-TW" dirty="0"/>
              <a:t>The “voice assistant” applied in smart speakers can help users play music, query information, control home appliances (e.g., air-conditioning, lighting, and security alerts), and have access to weather, traffic, and other real-time information. </a:t>
            </a:r>
          </a:p>
          <a:p>
            <a:endParaRPr lang="en-US" altLang="zh-TW" dirty="0"/>
          </a:p>
          <a:p>
            <a:r>
              <a:rPr lang="en-US" altLang="zh-TW" dirty="0"/>
              <a:t>Smart speakers apply three elements, i.e., hardware, content, and service, to allow users to obtain more value-added services.</a:t>
            </a:r>
            <a:endParaRPr lang="zh-TW" altLang="en-US" dirty="0"/>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p:txBody>
          <a:bodyPr/>
          <a:lstStyle/>
          <a:p>
            <a:fld id="{EB065E75-0BFD-4A3A-B5A9-35E2C89BF10E}" type="slidenum">
              <a:rPr lang="zh-TW" altLang="en-US" smtClean="0"/>
              <a:t>3</a:t>
            </a:fld>
            <a:endParaRPr lang="zh-TW" altLang="en-US"/>
          </a:p>
        </p:txBody>
      </p:sp>
    </p:spTree>
    <p:extLst>
      <p:ext uri="{BB962C8B-B14F-4D97-AF65-F5344CB8AC3E}">
        <p14:creationId xmlns:p14="http://schemas.microsoft.com/office/powerpoint/2010/main" val="3554501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altLang="zh-TW" dirty="0"/>
              <a:t>Applications – Case 1. IoT Hub</a:t>
            </a:r>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defTabSz="914400">
              <a:spcAft>
                <a:spcPts val="600"/>
              </a:spcAft>
            </a:pPr>
            <a:fld id="{EB065E75-0BFD-4A3A-B5A9-35E2C89BF10E}" type="slidenum">
              <a:rPr lang="en-US" altLang="zh-TW" smtClean="0"/>
              <a:pPr defTabSz="914400">
                <a:spcAft>
                  <a:spcPts val="600"/>
                </a:spcAft>
              </a:pPr>
              <a:t>30</a:t>
            </a:fld>
            <a:endParaRPr lang="en-US" altLang="zh-TW"/>
          </a:p>
        </p:txBody>
      </p:sp>
      <p:sp>
        <p:nvSpPr>
          <p:cNvPr id="8" name="矩形 7">
            <a:extLst>
              <a:ext uri="{FF2B5EF4-FFF2-40B4-BE49-F238E27FC236}">
                <a16:creationId xmlns:a16="http://schemas.microsoft.com/office/drawing/2014/main" id="{50583FF6-A6E0-47E7-A640-C80563C439B1}"/>
              </a:ext>
            </a:extLst>
          </p:cNvPr>
          <p:cNvSpPr/>
          <p:nvPr/>
        </p:nvSpPr>
        <p:spPr>
          <a:xfrm>
            <a:off x="366197" y="2438640"/>
            <a:ext cx="4039888" cy="400110"/>
          </a:xfrm>
          <a:prstGeom prst="rect">
            <a:avLst/>
          </a:prstGeom>
        </p:spPr>
        <p:txBody>
          <a:bodyPr wrap="none">
            <a:spAutoFit/>
          </a:bodyPr>
          <a:lstStyle/>
          <a:p>
            <a:pPr marL="342900" indent="-342900">
              <a:buFont typeface="Wingdings" panose="05000000000000000000" pitchFamily="2" charset="2"/>
              <a:buChar char="Ø"/>
            </a:pPr>
            <a:r>
              <a:rPr lang="en-US" altLang="zh-TW" sz="2000" dirty="0"/>
              <a:t>Face not detected, light off.</a:t>
            </a:r>
          </a:p>
        </p:txBody>
      </p:sp>
      <p:sp>
        <p:nvSpPr>
          <p:cNvPr id="9" name="矩形 8">
            <a:extLst>
              <a:ext uri="{FF2B5EF4-FFF2-40B4-BE49-F238E27FC236}">
                <a16:creationId xmlns:a16="http://schemas.microsoft.com/office/drawing/2014/main" id="{CF214C5B-66B9-4E62-86DA-9BF30B2C33EB}"/>
              </a:ext>
            </a:extLst>
          </p:cNvPr>
          <p:cNvSpPr/>
          <p:nvPr/>
        </p:nvSpPr>
        <p:spPr>
          <a:xfrm>
            <a:off x="6095999" y="2438640"/>
            <a:ext cx="5857694" cy="400110"/>
          </a:xfrm>
          <a:prstGeom prst="rect">
            <a:avLst/>
          </a:prstGeom>
        </p:spPr>
        <p:txBody>
          <a:bodyPr wrap="none">
            <a:spAutoFit/>
          </a:bodyPr>
          <a:lstStyle/>
          <a:p>
            <a:pPr marL="342900" indent="-342900">
              <a:buFont typeface="Wingdings" panose="05000000000000000000" pitchFamily="2" charset="2"/>
              <a:buChar char="Ø"/>
            </a:pPr>
            <a:r>
              <a:rPr lang="en-US" altLang="zh-TW" sz="2000" dirty="0"/>
              <a:t>Face detected and ID matched, light on.</a:t>
            </a:r>
          </a:p>
        </p:txBody>
      </p:sp>
      <p:pic>
        <p:nvPicPr>
          <p:cNvPr id="10" name="圖片 9">
            <a:extLst>
              <a:ext uri="{FF2B5EF4-FFF2-40B4-BE49-F238E27FC236}">
                <a16:creationId xmlns:a16="http://schemas.microsoft.com/office/drawing/2014/main" id="{D2949DDC-BE03-443E-9436-05B4383FF57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69015" y="3182966"/>
            <a:ext cx="4987636" cy="2804968"/>
          </a:xfrm>
          <a:prstGeom prst="rect">
            <a:avLst/>
          </a:prstGeom>
        </p:spPr>
      </p:pic>
      <p:pic>
        <p:nvPicPr>
          <p:cNvPr id="11" name="圖片 10">
            <a:extLst>
              <a:ext uri="{FF2B5EF4-FFF2-40B4-BE49-F238E27FC236}">
                <a16:creationId xmlns:a16="http://schemas.microsoft.com/office/drawing/2014/main" id="{3E5FCE95-A4C2-4F3F-AB2E-F05A6F0979F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28213" y="3185275"/>
            <a:ext cx="4987636" cy="2802659"/>
          </a:xfrm>
          <a:prstGeom prst="rect">
            <a:avLst/>
          </a:prstGeom>
        </p:spPr>
      </p:pic>
    </p:spTree>
    <p:extLst>
      <p:ext uri="{BB962C8B-B14F-4D97-AF65-F5344CB8AC3E}">
        <p14:creationId xmlns:p14="http://schemas.microsoft.com/office/powerpoint/2010/main" val="2871942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altLang="zh-TW" dirty="0"/>
              <a:t>Applications – Case 1. IoT Hub</a:t>
            </a:r>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defTabSz="914400">
              <a:spcAft>
                <a:spcPts val="600"/>
              </a:spcAft>
            </a:pPr>
            <a:fld id="{EB065E75-0BFD-4A3A-B5A9-35E2C89BF10E}" type="slidenum">
              <a:rPr lang="en-US" altLang="zh-TW" smtClean="0"/>
              <a:pPr defTabSz="914400">
                <a:spcAft>
                  <a:spcPts val="600"/>
                </a:spcAft>
              </a:pPr>
              <a:t>31</a:t>
            </a:fld>
            <a:endParaRPr lang="en-US" altLang="zh-TW"/>
          </a:p>
        </p:txBody>
      </p:sp>
      <p:sp>
        <p:nvSpPr>
          <p:cNvPr id="8" name="矩形 7">
            <a:extLst>
              <a:ext uri="{FF2B5EF4-FFF2-40B4-BE49-F238E27FC236}">
                <a16:creationId xmlns:a16="http://schemas.microsoft.com/office/drawing/2014/main" id="{50583FF6-A6E0-47E7-A640-C80563C439B1}"/>
              </a:ext>
            </a:extLst>
          </p:cNvPr>
          <p:cNvSpPr/>
          <p:nvPr/>
        </p:nvSpPr>
        <p:spPr>
          <a:xfrm>
            <a:off x="705100" y="2489796"/>
            <a:ext cx="3493264" cy="400110"/>
          </a:xfrm>
          <a:prstGeom prst="rect">
            <a:avLst/>
          </a:prstGeom>
        </p:spPr>
        <p:txBody>
          <a:bodyPr wrap="none">
            <a:spAutoFit/>
          </a:bodyPr>
          <a:lstStyle/>
          <a:p>
            <a:pPr marL="342900" indent="-342900">
              <a:buFont typeface="Wingdings" panose="05000000000000000000" pitchFamily="2" charset="2"/>
              <a:buChar char="Ø"/>
            </a:pPr>
            <a:r>
              <a:rPr lang="en-US" altLang="zh-TW" sz="2000" dirty="0"/>
              <a:t>Multi-service Integration</a:t>
            </a:r>
          </a:p>
        </p:txBody>
      </p:sp>
      <p:pic>
        <p:nvPicPr>
          <p:cNvPr id="12" name="圖片 11">
            <a:extLst>
              <a:ext uri="{FF2B5EF4-FFF2-40B4-BE49-F238E27FC236}">
                <a16:creationId xmlns:a16="http://schemas.microsoft.com/office/drawing/2014/main" id="{4C2468C5-7FE3-40C6-9B85-D30B86941C0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5239" y="3182792"/>
            <a:ext cx="5486400" cy="2720975"/>
          </a:xfrm>
          <a:prstGeom prst="rect">
            <a:avLst/>
          </a:prstGeom>
        </p:spPr>
      </p:pic>
      <p:grpSp>
        <p:nvGrpSpPr>
          <p:cNvPr id="13" name="群組 12">
            <a:extLst>
              <a:ext uri="{FF2B5EF4-FFF2-40B4-BE49-F238E27FC236}">
                <a16:creationId xmlns:a16="http://schemas.microsoft.com/office/drawing/2014/main" id="{4B425D2F-1ACD-47A7-8EAA-97B53C13CF46}"/>
              </a:ext>
            </a:extLst>
          </p:cNvPr>
          <p:cNvGrpSpPr/>
          <p:nvPr/>
        </p:nvGrpSpPr>
        <p:grpSpPr>
          <a:xfrm>
            <a:off x="6533726" y="3182792"/>
            <a:ext cx="4694850" cy="2720975"/>
            <a:chOff x="0" y="0"/>
            <a:chExt cx="5486400" cy="3084261"/>
          </a:xfrm>
        </p:grpSpPr>
        <p:sp>
          <p:nvSpPr>
            <p:cNvPr id="14" name="矩形 13">
              <a:extLst>
                <a:ext uri="{FF2B5EF4-FFF2-40B4-BE49-F238E27FC236}">
                  <a16:creationId xmlns:a16="http://schemas.microsoft.com/office/drawing/2014/main" id="{5F2B0291-F991-4D81-9D42-AE728C5F355F}"/>
                </a:ext>
              </a:extLst>
            </p:cNvPr>
            <p:cNvSpPr/>
            <p:nvPr/>
          </p:nvSpPr>
          <p:spPr>
            <a:xfrm>
              <a:off x="0" y="0"/>
              <a:ext cx="5486400" cy="3051594"/>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numCol="1" spcCol="0" rtlCol="0" fromWordArt="0" anchor="ctr" anchorCtr="0" forceAA="0" compatLnSpc="1">
              <a:prstTxWarp prst="textNoShape">
                <a:avLst/>
              </a:prstTxWarp>
            </a:bodyPr>
            <a:lstStyle/>
            <a:p>
              <a:endParaRPr lang="zh-TW" altLang="en-US"/>
            </a:p>
          </p:txBody>
        </p:sp>
        <p:pic>
          <p:nvPicPr>
            <p:cNvPr id="15" name="圖片 14">
              <a:extLst>
                <a:ext uri="{FF2B5EF4-FFF2-40B4-BE49-F238E27FC236}">
                  <a16:creationId xmlns:a16="http://schemas.microsoft.com/office/drawing/2014/main" id="{F3B4D8C9-87D4-4610-846C-1ED7C02295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6"/>
              <a:ext cx="5486400" cy="3084195"/>
            </a:xfrm>
            <a:prstGeom prst="rect">
              <a:avLst/>
            </a:prstGeom>
          </p:spPr>
        </p:pic>
      </p:grpSp>
    </p:spTree>
    <p:extLst>
      <p:ext uri="{BB962C8B-B14F-4D97-AF65-F5344CB8AC3E}">
        <p14:creationId xmlns:p14="http://schemas.microsoft.com/office/powerpoint/2010/main" val="3749094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a:xfrm>
            <a:off x="810000" y="447188"/>
            <a:ext cx="10571998" cy="970450"/>
          </a:xfrm>
        </p:spPr>
        <p:txBody>
          <a:bodyPr vert="horz" lIns="91440" tIns="45720" rIns="91440" bIns="45720" rtlCol="0" anchor="b">
            <a:normAutofit fontScale="90000"/>
          </a:bodyPr>
          <a:lstStyle/>
          <a:p>
            <a:r>
              <a:rPr lang="en-US" altLang="zh-TW" dirty="0"/>
              <a:t>Applications – Case 2. Cookbook </a:t>
            </a:r>
            <a:r>
              <a:rPr lang="en-US" altLang="zh-TW" dirty="0" err="1"/>
              <a:t>GuideBot</a:t>
            </a:r>
            <a:endParaRPr lang="en-US" altLang="zh-TW" dirty="0"/>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defTabSz="914400">
              <a:spcAft>
                <a:spcPts val="600"/>
              </a:spcAft>
            </a:pPr>
            <a:fld id="{EB065E75-0BFD-4A3A-B5A9-35E2C89BF10E}" type="slidenum">
              <a:rPr lang="en-US" altLang="zh-TW" smtClean="0"/>
              <a:pPr defTabSz="914400">
                <a:spcAft>
                  <a:spcPts val="600"/>
                </a:spcAft>
              </a:pPr>
              <a:t>32</a:t>
            </a:fld>
            <a:endParaRPr lang="en-US" altLang="zh-TW"/>
          </a:p>
        </p:txBody>
      </p:sp>
      <p:sp>
        <p:nvSpPr>
          <p:cNvPr id="3" name="矩形 2">
            <a:extLst>
              <a:ext uri="{FF2B5EF4-FFF2-40B4-BE49-F238E27FC236}">
                <a16:creationId xmlns:a16="http://schemas.microsoft.com/office/drawing/2014/main" id="{0B3588DE-498F-407E-9719-4ADB6FDAB163}"/>
              </a:ext>
            </a:extLst>
          </p:cNvPr>
          <p:cNvSpPr/>
          <p:nvPr/>
        </p:nvSpPr>
        <p:spPr>
          <a:xfrm>
            <a:off x="682070" y="2834320"/>
            <a:ext cx="4855485" cy="2862322"/>
          </a:xfrm>
          <a:prstGeom prst="rect">
            <a:avLst/>
          </a:prstGeom>
        </p:spPr>
        <p:txBody>
          <a:bodyPr wrap="square">
            <a:spAutoFit/>
          </a:bodyPr>
          <a:lstStyle/>
          <a:p>
            <a:pPr marL="285750" indent="-285750" algn="just">
              <a:buFont typeface="Wingdings" panose="05000000000000000000" pitchFamily="2" charset="2"/>
              <a:buChar char="Ø"/>
            </a:pPr>
            <a:r>
              <a:rPr lang="en-US" altLang="zh-TW" dirty="0"/>
              <a:t>Cookbook </a:t>
            </a:r>
            <a:r>
              <a:rPr lang="en-US" altLang="zh-TW" dirty="0" err="1"/>
              <a:t>GuideBot</a:t>
            </a:r>
            <a:r>
              <a:rPr lang="en-US" altLang="zh-TW" dirty="0"/>
              <a:t> is a smart assistant positioned for cooking. When it is inconvenient to use both hands to operate an electronic device, voice can easily be used to search and </a:t>
            </a:r>
            <a:r>
              <a:rPr lang="en-US" altLang="zh-TW" dirty="0">
                <a:solidFill>
                  <a:srgbClr val="FFFF00"/>
                </a:solidFill>
              </a:rPr>
              <a:t>recommend recipes</a:t>
            </a:r>
            <a:r>
              <a:rPr lang="en-US" altLang="zh-TW" dirty="0"/>
              <a:t> based on the user’s existing ingredients and the type of food the user wants to eat. The recommended recipes are taught using a </a:t>
            </a:r>
            <a:r>
              <a:rPr lang="en-US" altLang="zh-TW" dirty="0">
                <a:solidFill>
                  <a:srgbClr val="FFFF00"/>
                </a:solidFill>
              </a:rPr>
              <a:t>step-by-step</a:t>
            </a:r>
            <a:r>
              <a:rPr lang="en-US" altLang="zh-TW" dirty="0"/>
              <a:t> voice format.</a:t>
            </a:r>
            <a:endParaRPr lang="zh-TW" altLang="en-US" dirty="0"/>
          </a:p>
        </p:txBody>
      </p:sp>
      <p:pic>
        <p:nvPicPr>
          <p:cNvPr id="11" name="圖片 10">
            <a:extLst>
              <a:ext uri="{FF2B5EF4-FFF2-40B4-BE49-F238E27FC236}">
                <a16:creationId xmlns:a16="http://schemas.microsoft.com/office/drawing/2014/main" id="{29661C49-78A0-45CC-9D4E-37D27D38A69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645257" y="1897681"/>
            <a:ext cx="4534215" cy="2550495"/>
          </a:xfrm>
          <a:prstGeom prst="rect">
            <a:avLst/>
          </a:prstGeom>
        </p:spPr>
      </p:pic>
      <p:pic>
        <p:nvPicPr>
          <p:cNvPr id="16" name="圖片 15">
            <a:extLst>
              <a:ext uri="{FF2B5EF4-FFF2-40B4-BE49-F238E27FC236}">
                <a16:creationId xmlns:a16="http://schemas.microsoft.com/office/drawing/2014/main" id="{F016182A-B337-4645-9C5D-17F2EA6232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57785" y="3655070"/>
            <a:ext cx="4534215" cy="2546297"/>
          </a:xfrm>
          <a:prstGeom prst="rect">
            <a:avLst/>
          </a:prstGeom>
        </p:spPr>
      </p:pic>
    </p:spTree>
    <p:extLst>
      <p:ext uri="{BB962C8B-B14F-4D97-AF65-F5344CB8AC3E}">
        <p14:creationId xmlns:p14="http://schemas.microsoft.com/office/powerpoint/2010/main" val="2001527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altLang="zh-TW" dirty="0"/>
              <a:t>Applications – Case 3. Panda Order</a:t>
            </a:r>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defTabSz="914400">
              <a:spcAft>
                <a:spcPts val="600"/>
              </a:spcAft>
            </a:pPr>
            <a:fld id="{EB065E75-0BFD-4A3A-B5A9-35E2C89BF10E}" type="slidenum">
              <a:rPr lang="en-US" altLang="zh-TW" smtClean="0"/>
              <a:pPr defTabSz="914400">
                <a:spcAft>
                  <a:spcPts val="600"/>
                </a:spcAft>
              </a:pPr>
              <a:t>33</a:t>
            </a:fld>
            <a:endParaRPr lang="en-US" altLang="zh-TW"/>
          </a:p>
        </p:txBody>
      </p:sp>
      <p:sp>
        <p:nvSpPr>
          <p:cNvPr id="3" name="矩形 2">
            <a:extLst>
              <a:ext uri="{FF2B5EF4-FFF2-40B4-BE49-F238E27FC236}">
                <a16:creationId xmlns:a16="http://schemas.microsoft.com/office/drawing/2014/main" id="{0B3588DE-498F-407E-9719-4ADB6FDAB163}"/>
              </a:ext>
            </a:extLst>
          </p:cNvPr>
          <p:cNvSpPr/>
          <p:nvPr/>
        </p:nvSpPr>
        <p:spPr>
          <a:xfrm>
            <a:off x="682071" y="2834320"/>
            <a:ext cx="3787620" cy="3139321"/>
          </a:xfrm>
          <a:prstGeom prst="rect">
            <a:avLst/>
          </a:prstGeom>
        </p:spPr>
        <p:txBody>
          <a:bodyPr wrap="square">
            <a:spAutoFit/>
          </a:bodyPr>
          <a:lstStyle/>
          <a:p>
            <a:pPr marL="285750" indent="-285750" algn="just">
              <a:buFont typeface="Wingdings" panose="05000000000000000000" pitchFamily="2" charset="2"/>
              <a:buChar char="Ø"/>
            </a:pPr>
            <a:r>
              <a:rPr lang="en-US" altLang="zh-TW" dirty="0"/>
              <a:t>Panda Order combines the </a:t>
            </a:r>
            <a:r>
              <a:rPr lang="en-US" altLang="zh-TW" dirty="0" err="1"/>
              <a:t>Foodpanda</a:t>
            </a:r>
            <a:r>
              <a:rPr lang="en-US" altLang="zh-TW" dirty="0"/>
              <a:t> platform with its recommendation system. By searching for nearby delivery services, the system will recommend meals based on the criteria provided by users and multiple ratings. If users prefer, they can order a delivery directly through the system.</a:t>
            </a:r>
            <a:endParaRPr lang="zh-TW" altLang="en-US" dirty="0"/>
          </a:p>
        </p:txBody>
      </p:sp>
      <p:grpSp>
        <p:nvGrpSpPr>
          <p:cNvPr id="6" name="群組 5">
            <a:extLst>
              <a:ext uri="{FF2B5EF4-FFF2-40B4-BE49-F238E27FC236}">
                <a16:creationId xmlns:a16="http://schemas.microsoft.com/office/drawing/2014/main" id="{CA65E730-9BCA-4849-9D99-F970B49819CB}"/>
              </a:ext>
            </a:extLst>
          </p:cNvPr>
          <p:cNvGrpSpPr/>
          <p:nvPr/>
        </p:nvGrpSpPr>
        <p:grpSpPr>
          <a:xfrm>
            <a:off x="5302179" y="2317319"/>
            <a:ext cx="5091777" cy="4173321"/>
            <a:chOff x="5264446" y="2230868"/>
            <a:chExt cx="4208080" cy="3793928"/>
          </a:xfrm>
        </p:grpSpPr>
        <p:sp>
          <p:nvSpPr>
            <p:cNvPr id="5" name="矩形 4">
              <a:extLst>
                <a:ext uri="{FF2B5EF4-FFF2-40B4-BE49-F238E27FC236}">
                  <a16:creationId xmlns:a16="http://schemas.microsoft.com/office/drawing/2014/main" id="{019560B2-85B6-4110-8BB9-01761AF136CD}"/>
                </a:ext>
              </a:extLst>
            </p:cNvPr>
            <p:cNvSpPr/>
            <p:nvPr/>
          </p:nvSpPr>
          <p:spPr>
            <a:xfrm>
              <a:off x="5264446" y="2230868"/>
              <a:ext cx="4208080" cy="379392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7" name="圖片 6">
              <a:extLst>
                <a:ext uri="{FF2B5EF4-FFF2-40B4-BE49-F238E27FC236}">
                  <a16:creationId xmlns:a16="http://schemas.microsoft.com/office/drawing/2014/main" id="{77CF9327-8DA6-487C-A075-E85910A63BA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712089" y="2630147"/>
              <a:ext cx="3312795" cy="2893060"/>
            </a:xfrm>
            <a:prstGeom prst="rect">
              <a:avLst/>
            </a:prstGeom>
          </p:spPr>
        </p:pic>
      </p:grpSp>
    </p:spTree>
    <p:extLst>
      <p:ext uri="{BB962C8B-B14F-4D97-AF65-F5344CB8AC3E}">
        <p14:creationId xmlns:p14="http://schemas.microsoft.com/office/powerpoint/2010/main" val="4020997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altLang="zh-TW" dirty="0"/>
              <a:t>Applications – Case 3. Panda Order</a:t>
            </a:r>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defTabSz="914400">
              <a:spcAft>
                <a:spcPts val="600"/>
              </a:spcAft>
            </a:pPr>
            <a:fld id="{EB065E75-0BFD-4A3A-B5A9-35E2C89BF10E}" type="slidenum">
              <a:rPr lang="en-US" altLang="zh-TW" smtClean="0"/>
              <a:pPr defTabSz="914400">
                <a:spcAft>
                  <a:spcPts val="600"/>
                </a:spcAft>
              </a:pPr>
              <a:t>34</a:t>
            </a:fld>
            <a:endParaRPr lang="en-US" altLang="zh-TW"/>
          </a:p>
        </p:txBody>
      </p:sp>
      <p:sp>
        <p:nvSpPr>
          <p:cNvPr id="3" name="矩形 2">
            <a:extLst>
              <a:ext uri="{FF2B5EF4-FFF2-40B4-BE49-F238E27FC236}">
                <a16:creationId xmlns:a16="http://schemas.microsoft.com/office/drawing/2014/main" id="{0B3588DE-498F-407E-9719-4ADB6FDAB163}"/>
              </a:ext>
            </a:extLst>
          </p:cNvPr>
          <p:cNvSpPr/>
          <p:nvPr/>
        </p:nvSpPr>
        <p:spPr>
          <a:xfrm>
            <a:off x="343168" y="2527388"/>
            <a:ext cx="3088871" cy="369332"/>
          </a:xfrm>
          <a:prstGeom prst="rect">
            <a:avLst/>
          </a:prstGeom>
        </p:spPr>
        <p:txBody>
          <a:bodyPr wrap="square">
            <a:spAutoFit/>
          </a:bodyPr>
          <a:lstStyle/>
          <a:p>
            <a:pPr marL="285750" indent="-285750" algn="just">
              <a:buFont typeface="Wingdings" panose="05000000000000000000" pitchFamily="2" charset="2"/>
              <a:buChar char="Ø"/>
            </a:pPr>
            <a:r>
              <a:rPr lang="en-US" altLang="zh-TW" dirty="0"/>
              <a:t>Pre-settings</a:t>
            </a:r>
            <a:endParaRPr lang="zh-TW" altLang="en-US" dirty="0"/>
          </a:p>
        </p:txBody>
      </p:sp>
      <p:pic>
        <p:nvPicPr>
          <p:cNvPr id="8" name="圖片 7">
            <a:extLst>
              <a:ext uri="{FF2B5EF4-FFF2-40B4-BE49-F238E27FC236}">
                <a16:creationId xmlns:a16="http://schemas.microsoft.com/office/drawing/2014/main" id="{DA66269E-E1AF-40C8-AA77-7E7B8EE4B52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680" y="3082965"/>
            <a:ext cx="3088871" cy="3409932"/>
          </a:xfrm>
          <a:prstGeom prst="rect">
            <a:avLst/>
          </a:prstGeom>
          <a:ln>
            <a:noFill/>
          </a:ln>
          <a:extLst>
            <a:ext uri="{53640926-AAD7-44D8-BBD7-CCE9431645EC}">
              <a14:shadowObscured xmlns:a14="http://schemas.microsoft.com/office/drawing/2010/main"/>
            </a:ext>
          </a:extLst>
        </p:spPr>
      </p:pic>
      <p:pic>
        <p:nvPicPr>
          <p:cNvPr id="9" name="圖片 8">
            <a:extLst>
              <a:ext uri="{FF2B5EF4-FFF2-40B4-BE49-F238E27FC236}">
                <a16:creationId xmlns:a16="http://schemas.microsoft.com/office/drawing/2014/main" id="{12DC8C99-A27B-4EB4-8021-166F8EA50C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4627" y="3095835"/>
            <a:ext cx="2808769" cy="3409931"/>
          </a:xfrm>
          <a:prstGeom prst="rect">
            <a:avLst/>
          </a:prstGeom>
          <a:ln>
            <a:noFill/>
          </a:ln>
          <a:extLst>
            <a:ext uri="{53640926-AAD7-44D8-BBD7-CCE9431645EC}">
              <a14:shadowObscured xmlns:a14="http://schemas.microsoft.com/office/drawing/2010/main"/>
            </a:ext>
          </a:extLst>
        </p:spPr>
      </p:pic>
      <p:sp>
        <p:nvSpPr>
          <p:cNvPr id="10" name="矩形 9">
            <a:extLst>
              <a:ext uri="{FF2B5EF4-FFF2-40B4-BE49-F238E27FC236}">
                <a16:creationId xmlns:a16="http://schemas.microsoft.com/office/drawing/2014/main" id="{C4D56E22-B735-492F-9927-EB4D85354539}"/>
              </a:ext>
            </a:extLst>
          </p:cNvPr>
          <p:cNvSpPr/>
          <p:nvPr/>
        </p:nvSpPr>
        <p:spPr>
          <a:xfrm>
            <a:off x="3794626" y="2555150"/>
            <a:ext cx="2808769" cy="369332"/>
          </a:xfrm>
          <a:prstGeom prst="rect">
            <a:avLst/>
          </a:prstGeom>
        </p:spPr>
        <p:txBody>
          <a:bodyPr wrap="square">
            <a:spAutoFit/>
          </a:bodyPr>
          <a:lstStyle/>
          <a:p>
            <a:pPr marL="285750" indent="-285750" algn="just">
              <a:buFont typeface="Wingdings" panose="05000000000000000000" pitchFamily="2" charset="2"/>
              <a:buChar char="Ø"/>
            </a:pPr>
            <a:r>
              <a:rPr lang="en-US" altLang="zh-TW" dirty="0"/>
              <a:t>Type Selection</a:t>
            </a:r>
            <a:endParaRPr lang="zh-TW" altLang="en-US" dirty="0"/>
          </a:p>
        </p:txBody>
      </p:sp>
      <p:pic>
        <p:nvPicPr>
          <p:cNvPr id="11" name="圖片 10">
            <a:extLst>
              <a:ext uri="{FF2B5EF4-FFF2-40B4-BE49-F238E27FC236}">
                <a16:creationId xmlns:a16="http://schemas.microsoft.com/office/drawing/2014/main" id="{8F970B40-5287-4843-B816-F59143915DE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5472" y="3095835"/>
            <a:ext cx="2190162" cy="3397062"/>
          </a:xfrm>
          <a:prstGeom prst="rect">
            <a:avLst/>
          </a:prstGeom>
          <a:ln>
            <a:noFill/>
          </a:ln>
          <a:extLst>
            <a:ext uri="{53640926-AAD7-44D8-BBD7-CCE9431645EC}">
              <a14:shadowObscured xmlns:a14="http://schemas.microsoft.com/office/drawing/2010/main"/>
            </a:ext>
          </a:extLst>
        </p:spPr>
      </p:pic>
      <p:sp>
        <p:nvSpPr>
          <p:cNvPr id="12" name="矩形 11">
            <a:extLst>
              <a:ext uri="{FF2B5EF4-FFF2-40B4-BE49-F238E27FC236}">
                <a16:creationId xmlns:a16="http://schemas.microsoft.com/office/drawing/2014/main" id="{6B354EA3-DFD3-4939-A316-6EECAB6E7B6A}"/>
              </a:ext>
            </a:extLst>
          </p:cNvPr>
          <p:cNvSpPr/>
          <p:nvPr/>
        </p:nvSpPr>
        <p:spPr>
          <a:xfrm>
            <a:off x="6766960" y="2529627"/>
            <a:ext cx="2808769" cy="369332"/>
          </a:xfrm>
          <a:prstGeom prst="rect">
            <a:avLst/>
          </a:prstGeom>
        </p:spPr>
        <p:txBody>
          <a:bodyPr wrap="square">
            <a:spAutoFit/>
          </a:bodyPr>
          <a:lstStyle/>
          <a:p>
            <a:pPr marL="285750" indent="-285750" algn="just">
              <a:buFont typeface="Wingdings" panose="05000000000000000000" pitchFamily="2" charset="2"/>
              <a:buChar char="Ø"/>
            </a:pPr>
            <a:r>
              <a:rPr lang="en-US" altLang="zh-TW" dirty="0"/>
              <a:t>Recommendation</a:t>
            </a:r>
            <a:endParaRPr lang="zh-TW" altLang="en-US" dirty="0"/>
          </a:p>
        </p:txBody>
      </p:sp>
      <p:pic>
        <p:nvPicPr>
          <p:cNvPr id="13" name="圖片 12">
            <a:extLst>
              <a:ext uri="{FF2B5EF4-FFF2-40B4-BE49-F238E27FC236}">
                <a16:creationId xmlns:a16="http://schemas.microsoft.com/office/drawing/2014/main" id="{A7D998F6-CA0C-4880-9722-B5C5612255A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87861" y="3095835"/>
            <a:ext cx="2168446" cy="3187360"/>
          </a:xfrm>
          <a:prstGeom prst="rect">
            <a:avLst/>
          </a:prstGeom>
          <a:ln>
            <a:noFill/>
          </a:ln>
          <a:extLst>
            <a:ext uri="{53640926-AAD7-44D8-BBD7-CCE9431645EC}">
              <a14:shadowObscured xmlns:a14="http://schemas.microsoft.com/office/drawing/2010/main"/>
            </a:ext>
          </a:extLst>
        </p:spPr>
      </p:pic>
      <p:sp>
        <p:nvSpPr>
          <p:cNvPr id="14" name="矩形 13">
            <a:extLst>
              <a:ext uri="{FF2B5EF4-FFF2-40B4-BE49-F238E27FC236}">
                <a16:creationId xmlns:a16="http://schemas.microsoft.com/office/drawing/2014/main" id="{8E387302-629B-4C0A-B5E4-0313E94D813B}"/>
              </a:ext>
            </a:extLst>
          </p:cNvPr>
          <p:cNvSpPr/>
          <p:nvPr/>
        </p:nvSpPr>
        <p:spPr>
          <a:xfrm>
            <a:off x="9487861" y="2555150"/>
            <a:ext cx="2808769" cy="369332"/>
          </a:xfrm>
          <a:prstGeom prst="rect">
            <a:avLst/>
          </a:prstGeom>
        </p:spPr>
        <p:txBody>
          <a:bodyPr wrap="square">
            <a:spAutoFit/>
          </a:bodyPr>
          <a:lstStyle/>
          <a:p>
            <a:pPr marL="285750" indent="-285750" algn="just">
              <a:buFont typeface="Wingdings" panose="05000000000000000000" pitchFamily="2" charset="2"/>
              <a:buChar char="Ø"/>
            </a:pPr>
            <a:r>
              <a:rPr lang="en-US" altLang="zh-TW" dirty="0"/>
              <a:t>Order</a:t>
            </a:r>
            <a:endParaRPr lang="zh-TW" altLang="en-US" dirty="0"/>
          </a:p>
        </p:txBody>
      </p:sp>
    </p:spTree>
    <p:extLst>
      <p:ext uri="{BB962C8B-B14F-4D97-AF65-F5344CB8AC3E}">
        <p14:creationId xmlns:p14="http://schemas.microsoft.com/office/powerpoint/2010/main" val="2134623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altLang="zh-TW" dirty="0"/>
              <a:t>Conclusion</a:t>
            </a:r>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defTabSz="914400">
              <a:spcAft>
                <a:spcPts val="600"/>
              </a:spcAft>
            </a:pPr>
            <a:fld id="{EB065E75-0BFD-4A3A-B5A9-35E2C89BF10E}" type="slidenum">
              <a:rPr lang="en-US" altLang="zh-TW" smtClean="0"/>
              <a:pPr defTabSz="914400">
                <a:spcAft>
                  <a:spcPts val="600"/>
                </a:spcAft>
              </a:pPr>
              <a:t>35</a:t>
            </a:fld>
            <a:endParaRPr lang="en-US" altLang="zh-TW"/>
          </a:p>
        </p:txBody>
      </p:sp>
      <p:sp>
        <p:nvSpPr>
          <p:cNvPr id="5" name="矩形 4">
            <a:extLst>
              <a:ext uri="{FF2B5EF4-FFF2-40B4-BE49-F238E27FC236}">
                <a16:creationId xmlns:a16="http://schemas.microsoft.com/office/drawing/2014/main" id="{4E9AED8E-4850-4E83-B679-07A7CB64A0EB}"/>
              </a:ext>
            </a:extLst>
          </p:cNvPr>
          <p:cNvSpPr/>
          <p:nvPr/>
        </p:nvSpPr>
        <p:spPr>
          <a:xfrm>
            <a:off x="963466" y="2404319"/>
            <a:ext cx="9664078" cy="3970318"/>
          </a:xfrm>
          <a:prstGeom prst="rect">
            <a:avLst/>
          </a:prstGeom>
        </p:spPr>
        <p:txBody>
          <a:bodyPr wrap="square">
            <a:spAutoFit/>
          </a:bodyPr>
          <a:lstStyle/>
          <a:p>
            <a:pPr marL="285750" indent="-285750">
              <a:buFont typeface="Arial" panose="020B0604020202020204" pitchFamily="34" charset="0"/>
              <a:buChar char="•"/>
            </a:pPr>
            <a:r>
              <a:rPr lang="en-US" altLang="zh-TW" dirty="0"/>
              <a:t>This study aimed to develop a novel integration architecture for </a:t>
            </a:r>
            <a:r>
              <a:rPr lang="en-US" altLang="zh-TW" dirty="0" err="1">
                <a:solidFill>
                  <a:srgbClr val="FFFF00"/>
                </a:solidFill>
              </a:rPr>
              <a:t>AIoT</a:t>
            </a:r>
            <a:r>
              <a:rPr lang="en-US" altLang="zh-TW" dirty="0">
                <a:solidFill>
                  <a:srgbClr val="FFFF00"/>
                </a:solidFill>
              </a:rPr>
              <a:t> environments </a:t>
            </a:r>
            <a:r>
              <a:rPr lang="en-US" altLang="zh-TW" dirty="0"/>
              <a:t>and hybrid cloud services, as well as a </a:t>
            </a:r>
            <a:r>
              <a:rPr lang="en-US" altLang="zh-TW" dirty="0">
                <a:solidFill>
                  <a:srgbClr val="FFFF00"/>
                </a:solidFill>
              </a:rPr>
              <a:t>speech-based HCI </a:t>
            </a:r>
            <a:r>
              <a:rPr lang="en-US" altLang="zh-TW" dirty="0"/>
              <a:t>as the user interface of the proposed integration architecture. A </a:t>
            </a:r>
            <a:r>
              <a:rPr lang="en-US" altLang="zh-TW" dirty="0">
                <a:solidFill>
                  <a:srgbClr val="FFFF00"/>
                </a:solidFill>
              </a:rPr>
              <a:t>progressive growth framework</a:t>
            </a:r>
            <a:r>
              <a:rPr lang="en-US" altLang="zh-TW" dirty="0"/>
              <a:t> and </a:t>
            </a:r>
            <a:r>
              <a:rPr lang="en-US" altLang="zh-TW" dirty="0">
                <a:solidFill>
                  <a:srgbClr val="FFFF00"/>
                </a:solidFill>
              </a:rPr>
              <a:t>semantic-aware computing </a:t>
            </a:r>
            <a:r>
              <a:rPr lang="en-US" altLang="zh-TW" dirty="0"/>
              <a:t>were proposed. </a:t>
            </a:r>
          </a:p>
          <a:p>
            <a:pPr marL="285750" indent="-285750">
              <a:buFont typeface="Arial" panose="020B0604020202020204" pitchFamily="34" charset="0"/>
              <a:buChar char="•"/>
            </a:pPr>
            <a:endParaRPr lang="en-US" altLang="zh-TW" dirty="0"/>
          </a:p>
          <a:p>
            <a:pPr marL="800100" lvl="1" indent="-342900">
              <a:buFont typeface="+mj-lt"/>
              <a:buAutoNum type="alphaLcParenR"/>
            </a:pPr>
            <a:r>
              <a:rPr lang="en-US" altLang="zh-TW" dirty="0"/>
              <a:t>The proposed architecture can address the exclusivity of the Internet of Things (IoT) platform.</a:t>
            </a:r>
          </a:p>
          <a:p>
            <a:pPr marL="800100" lvl="1" indent="-342900">
              <a:buFont typeface="+mj-lt"/>
              <a:buAutoNum type="alphaLcParenR"/>
            </a:pPr>
            <a:r>
              <a:rPr lang="en-US" altLang="zh-TW" dirty="0"/>
              <a:t>For </a:t>
            </a:r>
            <a:r>
              <a:rPr lang="en-US" altLang="zh-TW" dirty="0">
                <a:solidFill>
                  <a:srgbClr val="FFFF00"/>
                </a:solidFill>
              </a:rPr>
              <a:t>progressive growth</a:t>
            </a:r>
            <a:r>
              <a:rPr lang="en-US" altLang="zh-TW" dirty="0"/>
              <a:t>, the </a:t>
            </a:r>
            <a:r>
              <a:rPr lang="en-US" altLang="zh-TW" dirty="0">
                <a:solidFill>
                  <a:srgbClr val="FFFF00"/>
                </a:solidFill>
              </a:rPr>
              <a:t>chat topics </a:t>
            </a:r>
            <a:r>
              <a:rPr lang="en-US" altLang="zh-TW" dirty="0"/>
              <a:t>can be modularized allowing the NLU agent to be extended and chat with more topics. In addition, </a:t>
            </a:r>
            <a:r>
              <a:rPr lang="en-US" altLang="zh-TW" dirty="0">
                <a:solidFill>
                  <a:srgbClr val="FFFF00"/>
                </a:solidFill>
              </a:rPr>
              <a:t>different IoT platforms </a:t>
            </a:r>
            <a:r>
              <a:rPr lang="en-US" altLang="zh-TW" dirty="0"/>
              <a:t>and </a:t>
            </a:r>
            <a:r>
              <a:rPr lang="en-US" altLang="zh-TW" dirty="0">
                <a:solidFill>
                  <a:srgbClr val="FFFF00"/>
                </a:solidFill>
              </a:rPr>
              <a:t>third-party services </a:t>
            </a:r>
            <a:r>
              <a:rPr lang="en-US" altLang="zh-TW" dirty="0"/>
              <a:t>can be modularized so that users can load functional modules on demand. </a:t>
            </a:r>
          </a:p>
          <a:p>
            <a:pPr marL="800100" lvl="1" indent="-342900">
              <a:buFont typeface="+mj-lt"/>
              <a:buAutoNum type="alphaLcParenR"/>
            </a:pPr>
            <a:r>
              <a:rPr lang="en-US" altLang="zh-TW" dirty="0"/>
              <a:t>For NLU, semantic-aware computing is used to analyze the </a:t>
            </a:r>
            <a:r>
              <a:rPr lang="en-US" altLang="zh-TW" dirty="0">
                <a:solidFill>
                  <a:srgbClr val="FFFF00"/>
                </a:solidFill>
              </a:rPr>
              <a:t>user’s intention </a:t>
            </a:r>
            <a:r>
              <a:rPr lang="en-US" altLang="zh-TW" dirty="0"/>
              <a:t>and to select appropriate feedback and solve the problem of a </a:t>
            </a:r>
            <a:r>
              <a:rPr lang="en-US" altLang="zh-TW" dirty="0">
                <a:solidFill>
                  <a:srgbClr val="FFFF00"/>
                </a:solidFill>
              </a:rPr>
              <a:t>context-sensitive</a:t>
            </a:r>
            <a:r>
              <a:rPr lang="en-US" altLang="zh-TW" dirty="0"/>
              <a:t> topic correlation. </a:t>
            </a:r>
          </a:p>
        </p:txBody>
      </p:sp>
    </p:spTree>
    <p:extLst>
      <p:ext uri="{BB962C8B-B14F-4D97-AF65-F5344CB8AC3E}">
        <p14:creationId xmlns:p14="http://schemas.microsoft.com/office/powerpoint/2010/main" val="1417766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C33EBE9-8115-41FB-8CC8-DA27EF8E6874}"/>
              </a:ext>
            </a:extLst>
          </p:cNvPr>
          <p:cNvSpPr>
            <a:spLocks noGrp="1"/>
          </p:cNvSpPr>
          <p:nvPr>
            <p:ph type="title"/>
          </p:nvPr>
        </p:nvSpPr>
        <p:spPr/>
        <p:txBody>
          <a:bodyPr/>
          <a:lstStyle/>
          <a:p>
            <a:r>
              <a:rPr lang="en-US" altLang="zh-TW" dirty="0"/>
              <a:t>Thank you</a:t>
            </a:r>
            <a:endParaRPr lang="zh-TW" altLang="en-US" dirty="0"/>
          </a:p>
        </p:txBody>
      </p:sp>
      <p:sp>
        <p:nvSpPr>
          <p:cNvPr id="9" name="文字版面配置區 8">
            <a:extLst>
              <a:ext uri="{FF2B5EF4-FFF2-40B4-BE49-F238E27FC236}">
                <a16:creationId xmlns:a16="http://schemas.microsoft.com/office/drawing/2014/main" id="{ACBC95CB-8B54-4434-A9BE-7FB40C07B242}"/>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222519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p:txBody>
          <a:bodyPr/>
          <a:lstStyle/>
          <a:p>
            <a:r>
              <a:rPr lang="en-US" altLang="zh-TW" dirty="0"/>
              <a:t>INTROUDCTION - </a:t>
            </a:r>
            <a:r>
              <a:rPr lang="en-US" altLang="zh-TW" sz="3200" dirty="0"/>
              <a:t>Natural Language Processing </a:t>
            </a:r>
            <a:endParaRPr lang="zh-TW" altLang="en-US" dirty="0"/>
          </a:p>
        </p:txBody>
      </p:sp>
      <p:sp>
        <p:nvSpPr>
          <p:cNvPr id="3" name="內容版面配置區 2">
            <a:extLst>
              <a:ext uri="{FF2B5EF4-FFF2-40B4-BE49-F238E27FC236}">
                <a16:creationId xmlns:a16="http://schemas.microsoft.com/office/drawing/2014/main" id="{95D32A16-263B-47E8-8168-1101F781BF3A}"/>
              </a:ext>
            </a:extLst>
          </p:cNvPr>
          <p:cNvSpPr>
            <a:spLocks noGrp="1"/>
          </p:cNvSpPr>
          <p:nvPr>
            <p:ph idx="1"/>
          </p:nvPr>
        </p:nvSpPr>
        <p:spPr>
          <a:xfrm>
            <a:off x="818712" y="2510035"/>
            <a:ext cx="10554574" cy="3636511"/>
          </a:xfrm>
        </p:spPr>
        <p:txBody>
          <a:bodyPr>
            <a:normAutofit/>
          </a:bodyPr>
          <a:lstStyle/>
          <a:p>
            <a:r>
              <a:rPr lang="en-US" altLang="zh-TW" dirty="0"/>
              <a:t>The smart speaker system itself includes three major NLP technologies: </a:t>
            </a:r>
          </a:p>
          <a:p>
            <a:endParaRPr lang="en-US" altLang="zh-TW" dirty="0"/>
          </a:p>
          <a:p>
            <a:pPr marL="800100" lvl="1" indent="-342900">
              <a:buFont typeface="+mj-lt"/>
              <a:buAutoNum type="arabicParenR"/>
            </a:pPr>
            <a:r>
              <a:rPr lang="en-US" altLang="zh-TW" dirty="0"/>
              <a:t>automatic speech recognition (ASR)</a:t>
            </a:r>
          </a:p>
          <a:p>
            <a:pPr marL="800100" lvl="1" indent="-342900">
              <a:buFont typeface="+mj-lt"/>
              <a:buAutoNum type="arabicParenR"/>
            </a:pPr>
            <a:endParaRPr lang="en-US" altLang="zh-TW" dirty="0"/>
          </a:p>
          <a:p>
            <a:pPr marL="800100" lvl="1" indent="-342900">
              <a:buFont typeface="+mj-lt"/>
              <a:buAutoNum type="arabicParenR"/>
            </a:pPr>
            <a:r>
              <a:rPr lang="en-US" altLang="zh-TW" dirty="0"/>
              <a:t>natural language generation (NLG)</a:t>
            </a:r>
          </a:p>
          <a:p>
            <a:pPr marL="800100" lvl="1" indent="-342900">
              <a:buFont typeface="+mj-lt"/>
              <a:buAutoNum type="arabicParenR"/>
            </a:pPr>
            <a:endParaRPr lang="en-US" altLang="zh-TW" dirty="0"/>
          </a:p>
          <a:p>
            <a:pPr marL="800100" lvl="1" indent="-342900">
              <a:buFont typeface="+mj-lt"/>
              <a:buAutoNum type="arabicParenR"/>
            </a:pPr>
            <a:r>
              <a:rPr lang="en-US" altLang="zh-TW" dirty="0"/>
              <a:t>text to speech (TTS)</a:t>
            </a:r>
            <a:endParaRPr lang="zh-TW" altLang="en-US" dirty="0"/>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p:txBody>
          <a:bodyPr/>
          <a:lstStyle/>
          <a:p>
            <a:fld id="{EB065E75-0BFD-4A3A-B5A9-35E2C89BF10E}" type="slidenum">
              <a:rPr lang="zh-TW" altLang="en-US" smtClean="0"/>
              <a:t>4</a:t>
            </a:fld>
            <a:endParaRPr lang="zh-TW" altLang="en-US"/>
          </a:p>
        </p:txBody>
      </p:sp>
    </p:spTree>
    <p:extLst>
      <p:ext uri="{BB962C8B-B14F-4D97-AF65-F5344CB8AC3E}">
        <p14:creationId xmlns:p14="http://schemas.microsoft.com/office/powerpoint/2010/main" val="4177912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p:txBody>
          <a:bodyPr/>
          <a:lstStyle/>
          <a:p>
            <a:r>
              <a:rPr lang="en-US" altLang="zh-TW" dirty="0"/>
              <a:t>INTROUDCTION – </a:t>
            </a:r>
            <a:r>
              <a:rPr lang="en-US" altLang="zh-TW" sz="3600" dirty="0"/>
              <a:t>Difficulties in Smart Home</a:t>
            </a:r>
            <a:endParaRPr lang="zh-TW" altLang="en-US" dirty="0"/>
          </a:p>
        </p:txBody>
      </p:sp>
      <p:sp>
        <p:nvSpPr>
          <p:cNvPr id="3" name="內容版面配置區 2">
            <a:extLst>
              <a:ext uri="{FF2B5EF4-FFF2-40B4-BE49-F238E27FC236}">
                <a16:creationId xmlns:a16="http://schemas.microsoft.com/office/drawing/2014/main" id="{95D32A16-263B-47E8-8168-1101F781BF3A}"/>
              </a:ext>
            </a:extLst>
          </p:cNvPr>
          <p:cNvSpPr>
            <a:spLocks noGrp="1"/>
          </p:cNvSpPr>
          <p:nvPr>
            <p:ph idx="1"/>
          </p:nvPr>
        </p:nvSpPr>
        <p:spPr>
          <a:xfrm>
            <a:off x="818712" y="2510035"/>
            <a:ext cx="10554574" cy="3636511"/>
          </a:xfrm>
        </p:spPr>
        <p:txBody>
          <a:bodyPr>
            <a:normAutofit/>
          </a:bodyPr>
          <a:lstStyle/>
          <a:p>
            <a:pPr lvl="0"/>
            <a:r>
              <a:rPr lang="en-US" altLang="zh-TW" dirty="0"/>
              <a:t>In Chinese, a single word may not be the smallest unit for a semantic analysis, and thus the most significant difference compared to English is the ability of </a:t>
            </a:r>
            <a:r>
              <a:rPr lang="en-US" altLang="zh-TW" dirty="0">
                <a:solidFill>
                  <a:srgbClr val="FFFF00"/>
                </a:solidFill>
              </a:rPr>
              <a:t>word segmentation in Chinese</a:t>
            </a:r>
            <a:r>
              <a:rPr lang="en-US" altLang="zh-TW" dirty="0"/>
              <a:t>, which also increases the difficulty of processing.</a:t>
            </a:r>
            <a:endParaRPr lang="zh-TW" altLang="zh-TW" dirty="0"/>
          </a:p>
          <a:p>
            <a:pPr lvl="0"/>
            <a:r>
              <a:rPr lang="en-US" altLang="zh-TW" dirty="0"/>
              <a:t>The current IoT ecosystem is extremely dependent on the brand platform, often resulting in an eco-exclusive situation in which IoT vendors have their own platforms. In most cases, </a:t>
            </a:r>
            <a:r>
              <a:rPr lang="en-US" altLang="zh-TW" dirty="0">
                <a:solidFill>
                  <a:srgbClr val="FFFF00"/>
                </a:solidFill>
              </a:rPr>
              <a:t>integration with other platforms is poor and unfriendly</a:t>
            </a:r>
            <a:r>
              <a:rPr lang="en-US" altLang="zh-TW" dirty="0"/>
              <a:t>.</a:t>
            </a:r>
            <a:endParaRPr lang="zh-TW" altLang="zh-TW" dirty="0"/>
          </a:p>
          <a:p>
            <a:pPr lvl="0"/>
            <a:r>
              <a:rPr lang="en-US" altLang="zh-TW" dirty="0"/>
              <a:t>In a human–computer interaction, the smartest speakers require precise commands, resulting in a </a:t>
            </a:r>
            <a:r>
              <a:rPr lang="en-US" altLang="zh-TW" dirty="0">
                <a:solidFill>
                  <a:srgbClr val="FFFF00"/>
                </a:solidFill>
              </a:rPr>
              <a:t>relatively rigid and unintelligent input and output</a:t>
            </a:r>
            <a:r>
              <a:rPr lang="en-US" altLang="zh-TW" dirty="0"/>
              <a:t>, which is unsuitable for a user experience.</a:t>
            </a:r>
            <a:endParaRPr lang="zh-TW" altLang="zh-TW" dirty="0"/>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p:txBody>
          <a:bodyPr/>
          <a:lstStyle/>
          <a:p>
            <a:fld id="{EB065E75-0BFD-4A3A-B5A9-35E2C89BF10E}" type="slidenum">
              <a:rPr lang="zh-TW" altLang="en-US" smtClean="0"/>
              <a:t>5</a:t>
            </a:fld>
            <a:endParaRPr lang="zh-TW" altLang="en-US"/>
          </a:p>
        </p:txBody>
      </p:sp>
    </p:spTree>
    <p:extLst>
      <p:ext uri="{BB962C8B-B14F-4D97-AF65-F5344CB8AC3E}">
        <p14:creationId xmlns:p14="http://schemas.microsoft.com/office/powerpoint/2010/main" val="3283129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p:txBody>
          <a:bodyPr/>
          <a:lstStyle/>
          <a:p>
            <a:r>
              <a:rPr lang="en-US" altLang="zh-TW" dirty="0"/>
              <a:t>INTROUDCTION – Objectives</a:t>
            </a:r>
            <a:endParaRPr lang="zh-TW" altLang="en-US" dirty="0"/>
          </a:p>
        </p:txBody>
      </p:sp>
      <p:sp>
        <p:nvSpPr>
          <p:cNvPr id="3" name="內容版面配置區 2">
            <a:extLst>
              <a:ext uri="{FF2B5EF4-FFF2-40B4-BE49-F238E27FC236}">
                <a16:creationId xmlns:a16="http://schemas.microsoft.com/office/drawing/2014/main" id="{95D32A16-263B-47E8-8168-1101F781BF3A}"/>
              </a:ext>
            </a:extLst>
          </p:cNvPr>
          <p:cNvSpPr>
            <a:spLocks noGrp="1"/>
          </p:cNvSpPr>
          <p:nvPr>
            <p:ph idx="1"/>
          </p:nvPr>
        </p:nvSpPr>
        <p:spPr>
          <a:xfrm>
            <a:off x="818712" y="2510035"/>
            <a:ext cx="10554574" cy="3636511"/>
          </a:xfrm>
        </p:spPr>
        <p:txBody>
          <a:bodyPr>
            <a:normAutofit fontScale="92500" lnSpcReduction="10000"/>
          </a:bodyPr>
          <a:lstStyle/>
          <a:p>
            <a:pPr lvl="0">
              <a:buFont typeface="+mj-lt"/>
              <a:buAutoNum type="arabicPeriod"/>
            </a:pPr>
            <a:r>
              <a:rPr lang="en-US" altLang="zh-TW" dirty="0"/>
              <a:t>Develop a </a:t>
            </a:r>
            <a:r>
              <a:rPr lang="en-US" altLang="zh-TW" dirty="0">
                <a:solidFill>
                  <a:srgbClr val="FFFF00"/>
                </a:solidFill>
              </a:rPr>
              <a:t>semantic-aware chatbot </a:t>
            </a:r>
            <a:r>
              <a:rPr lang="en-US" altLang="zh-TW" dirty="0"/>
              <a:t>framework that can handle Chinese, allowing the user’s conversations to be analyzed, their intentions to be understood, and the corresponding action to be performed without explicit instructions.</a:t>
            </a:r>
            <a:endParaRPr lang="zh-TW" altLang="zh-TW" dirty="0"/>
          </a:p>
          <a:p>
            <a:pPr lvl="0">
              <a:buFont typeface="+mj-lt"/>
              <a:buAutoNum type="arabicPeriod"/>
            </a:pPr>
            <a:r>
              <a:rPr lang="en-US" altLang="zh-TW" dirty="0"/>
              <a:t>Implement a smart speaker with a training chatbot framework and allow users to </a:t>
            </a:r>
            <a:r>
              <a:rPr lang="en-US" altLang="zh-TW" dirty="0">
                <a:solidFill>
                  <a:srgbClr val="FFFF00"/>
                </a:solidFill>
              </a:rPr>
              <a:t>interact through voice commands</a:t>
            </a:r>
            <a:r>
              <a:rPr lang="en-US" altLang="zh-TW" dirty="0"/>
              <a:t>.</a:t>
            </a:r>
            <a:endParaRPr lang="zh-TW" altLang="zh-TW" dirty="0"/>
          </a:p>
          <a:p>
            <a:pPr lvl="0">
              <a:buFont typeface="+mj-lt"/>
              <a:buAutoNum type="arabicPeriod"/>
            </a:pPr>
            <a:r>
              <a:rPr lang="en-US" altLang="zh-TW" dirty="0"/>
              <a:t>Deploy the proposed chatbot framework on an </a:t>
            </a:r>
            <a:r>
              <a:rPr lang="en-US" altLang="zh-TW" dirty="0">
                <a:solidFill>
                  <a:srgbClr val="FFFF00"/>
                </a:solidFill>
              </a:rPr>
              <a:t>existing chatbot channel, such as LINE</a:t>
            </a:r>
            <a:r>
              <a:rPr lang="en-US" altLang="zh-TW" dirty="0"/>
              <a:t>, thereby allowing users to </a:t>
            </a:r>
            <a:r>
              <a:rPr lang="en-US" altLang="zh-TW" dirty="0">
                <a:solidFill>
                  <a:srgbClr val="FFFF00"/>
                </a:solidFill>
              </a:rPr>
              <a:t>interact through text commands</a:t>
            </a:r>
            <a:r>
              <a:rPr lang="en-US" altLang="zh-TW" dirty="0"/>
              <a:t>.</a:t>
            </a:r>
            <a:endParaRPr lang="zh-TW" altLang="zh-TW" dirty="0"/>
          </a:p>
          <a:p>
            <a:pPr lvl="0">
              <a:buFont typeface="+mj-lt"/>
              <a:buAutoNum type="arabicPeriod"/>
            </a:pPr>
            <a:r>
              <a:rPr lang="en-US" altLang="zh-TW" dirty="0"/>
              <a:t>Integrate IoT appliances and sensing devices, including </a:t>
            </a:r>
            <a:r>
              <a:rPr lang="en-US" altLang="zh-TW" dirty="0">
                <a:solidFill>
                  <a:srgbClr val="FFFF00"/>
                </a:solidFill>
              </a:rPr>
              <a:t>local and third-party</a:t>
            </a:r>
            <a:r>
              <a:rPr lang="en-US" altLang="zh-TW" dirty="0"/>
              <a:t> </a:t>
            </a:r>
            <a:r>
              <a:rPr lang="en-US" altLang="zh-TW" dirty="0">
                <a:solidFill>
                  <a:srgbClr val="FFFF00"/>
                </a:solidFill>
              </a:rPr>
              <a:t>IoT devices</a:t>
            </a:r>
            <a:r>
              <a:rPr lang="en-US" altLang="zh-TW" dirty="0"/>
              <a:t>, in the proposed framework.</a:t>
            </a:r>
            <a:endParaRPr lang="zh-TW" altLang="zh-TW" dirty="0"/>
          </a:p>
          <a:p>
            <a:pPr lvl="0">
              <a:buFont typeface="+mj-lt"/>
              <a:buAutoNum type="arabicPeriod"/>
            </a:pPr>
            <a:r>
              <a:rPr lang="en-US" altLang="zh-TW" dirty="0"/>
              <a:t>Integrate </a:t>
            </a:r>
            <a:r>
              <a:rPr lang="en-US" altLang="zh-TW" dirty="0">
                <a:solidFill>
                  <a:srgbClr val="FFFF00"/>
                </a:solidFill>
              </a:rPr>
              <a:t>customized local or cloud services </a:t>
            </a:r>
            <a:r>
              <a:rPr lang="en-US" altLang="zh-TW" dirty="0"/>
              <a:t>within the proposed framework, e.g., access the control system, check the weather, or schedule a calendar event.</a:t>
            </a:r>
            <a:endParaRPr lang="zh-TW" altLang="zh-TW" dirty="0"/>
          </a:p>
          <a:p>
            <a:pPr lvl="0">
              <a:buFont typeface="+mj-lt"/>
              <a:buAutoNum type="arabicPeriod"/>
            </a:pPr>
            <a:r>
              <a:rPr lang="en-US" altLang="zh-TW" dirty="0">
                <a:solidFill>
                  <a:srgbClr val="FFFF00"/>
                </a:solidFill>
              </a:rPr>
              <a:t>Extend different chat topic </a:t>
            </a:r>
            <a:r>
              <a:rPr lang="en-US" altLang="zh-TW" dirty="0"/>
              <a:t>modules according to user needs.</a:t>
            </a:r>
            <a:endParaRPr lang="zh-TW" altLang="zh-TW" dirty="0"/>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p:txBody>
          <a:bodyPr/>
          <a:lstStyle/>
          <a:p>
            <a:fld id="{EB065E75-0BFD-4A3A-B5A9-35E2C89BF10E}" type="slidenum">
              <a:rPr lang="zh-TW" altLang="en-US" smtClean="0"/>
              <a:t>6</a:t>
            </a:fld>
            <a:endParaRPr lang="zh-TW" altLang="en-US"/>
          </a:p>
        </p:txBody>
      </p:sp>
    </p:spTree>
    <p:extLst>
      <p:ext uri="{BB962C8B-B14F-4D97-AF65-F5344CB8AC3E}">
        <p14:creationId xmlns:p14="http://schemas.microsoft.com/office/powerpoint/2010/main" val="3475136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p:txBody>
          <a:bodyPr/>
          <a:lstStyle/>
          <a:p>
            <a:r>
              <a:rPr lang="en-US" altLang="zh-TW" dirty="0"/>
              <a:t>Related Works – Internet of Things</a:t>
            </a:r>
            <a:endParaRPr lang="zh-TW" altLang="en-US" dirty="0"/>
          </a:p>
        </p:txBody>
      </p:sp>
      <p:sp>
        <p:nvSpPr>
          <p:cNvPr id="3" name="內容版面配置區 2">
            <a:extLst>
              <a:ext uri="{FF2B5EF4-FFF2-40B4-BE49-F238E27FC236}">
                <a16:creationId xmlns:a16="http://schemas.microsoft.com/office/drawing/2014/main" id="{95D32A16-263B-47E8-8168-1101F781BF3A}"/>
              </a:ext>
            </a:extLst>
          </p:cNvPr>
          <p:cNvSpPr>
            <a:spLocks noGrp="1"/>
          </p:cNvSpPr>
          <p:nvPr>
            <p:ph idx="1"/>
          </p:nvPr>
        </p:nvSpPr>
        <p:spPr>
          <a:xfrm>
            <a:off x="5743853" y="2600893"/>
            <a:ext cx="5132284" cy="3636511"/>
          </a:xfrm>
        </p:spPr>
        <p:txBody>
          <a:bodyPr>
            <a:normAutofit/>
          </a:bodyPr>
          <a:lstStyle/>
          <a:p>
            <a:pPr lvl="0">
              <a:buFont typeface="+mj-lt"/>
              <a:buAutoNum type="arabicPeriod"/>
            </a:pPr>
            <a:r>
              <a:rPr lang="en-US" altLang="zh-TW" dirty="0"/>
              <a:t>The service layer provides interfaces for communication with users.</a:t>
            </a:r>
          </a:p>
          <a:p>
            <a:pPr lvl="0">
              <a:buFont typeface="+mj-lt"/>
              <a:buAutoNum type="arabicPeriod"/>
            </a:pPr>
            <a:r>
              <a:rPr lang="en-US" altLang="zh-TW" dirty="0"/>
              <a:t>The platform layer supports IoT applications and services.</a:t>
            </a:r>
          </a:p>
          <a:p>
            <a:pPr lvl="0">
              <a:buFont typeface="+mj-lt"/>
              <a:buAutoNum type="arabicPeriod"/>
            </a:pPr>
            <a:r>
              <a:rPr lang="en-US" altLang="zh-TW" dirty="0"/>
              <a:t>The network layer should be able to process, control, and manage enormous amounts of network trafﬁc.</a:t>
            </a:r>
          </a:p>
          <a:p>
            <a:pPr lvl="0">
              <a:buFont typeface="+mj-lt"/>
              <a:buAutoNum type="arabicPeriod"/>
            </a:pPr>
            <a:r>
              <a:rPr lang="en-US" altLang="zh-TW" dirty="0"/>
              <a:t>The device layer is used to perceive the environment with various sensing devices.</a:t>
            </a:r>
            <a:endParaRPr lang="zh-TW" altLang="zh-TW" dirty="0"/>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p:txBody>
          <a:bodyPr/>
          <a:lstStyle/>
          <a:p>
            <a:fld id="{EB065E75-0BFD-4A3A-B5A9-35E2C89BF10E}" type="slidenum">
              <a:rPr lang="zh-TW" altLang="en-US" smtClean="0"/>
              <a:t>7</a:t>
            </a:fld>
            <a:endParaRPr lang="zh-TW" altLang="en-US"/>
          </a:p>
        </p:txBody>
      </p:sp>
      <p:pic>
        <p:nvPicPr>
          <p:cNvPr id="5" name="圖片 4">
            <a:extLst>
              <a:ext uri="{FF2B5EF4-FFF2-40B4-BE49-F238E27FC236}">
                <a16:creationId xmlns:a16="http://schemas.microsoft.com/office/drawing/2014/main" id="{C22AC464-2382-4345-9263-799CD74FB031}"/>
              </a:ext>
            </a:extLst>
          </p:cNvPr>
          <p:cNvPicPr/>
          <p:nvPr/>
        </p:nvPicPr>
        <p:blipFill>
          <a:blip r:embed="rId2"/>
          <a:stretch>
            <a:fillRect/>
          </a:stretch>
        </p:blipFill>
        <p:spPr>
          <a:xfrm>
            <a:off x="818714" y="2431812"/>
            <a:ext cx="4628540" cy="3974675"/>
          </a:xfrm>
          <a:prstGeom prst="rect">
            <a:avLst/>
          </a:prstGeom>
        </p:spPr>
      </p:pic>
    </p:spTree>
    <p:extLst>
      <p:ext uri="{BB962C8B-B14F-4D97-AF65-F5344CB8AC3E}">
        <p14:creationId xmlns:p14="http://schemas.microsoft.com/office/powerpoint/2010/main" val="3263794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p:txBody>
          <a:bodyPr/>
          <a:lstStyle/>
          <a:p>
            <a:r>
              <a:rPr lang="en-US" altLang="zh-TW" dirty="0"/>
              <a:t>Related Works – </a:t>
            </a:r>
            <a:r>
              <a:rPr lang="en-US" altLang="zh-TW" sz="3600" dirty="0"/>
              <a:t>Workflow of Smart Speaker</a:t>
            </a:r>
            <a:endParaRPr lang="zh-TW" altLang="en-US" dirty="0"/>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p:txBody>
          <a:bodyPr/>
          <a:lstStyle/>
          <a:p>
            <a:fld id="{EB065E75-0BFD-4A3A-B5A9-35E2C89BF10E}" type="slidenum">
              <a:rPr lang="zh-TW" altLang="en-US" smtClean="0"/>
              <a:t>8</a:t>
            </a:fld>
            <a:endParaRPr lang="zh-TW" altLang="en-US"/>
          </a:p>
        </p:txBody>
      </p:sp>
      <p:pic>
        <p:nvPicPr>
          <p:cNvPr id="8" name="內容版面配置區 7">
            <a:extLst>
              <a:ext uri="{FF2B5EF4-FFF2-40B4-BE49-F238E27FC236}">
                <a16:creationId xmlns:a16="http://schemas.microsoft.com/office/drawing/2014/main" id="{1220FA8D-59B9-49A6-AD70-9296E62B9FF6}"/>
              </a:ext>
            </a:extLst>
          </p:cNvPr>
          <p:cNvPicPr>
            <a:picLocks noGrp="1"/>
          </p:cNvPicPr>
          <p:nvPr>
            <p:ph idx="1"/>
          </p:nvPr>
        </p:nvPicPr>
        <p:blipFill>
          <a:blip r:embed="rId2"/>
          <a:stretch>
            <a:fillRect/>
          </a:stretch>
        </p:blipFill>
        <p:spPr>
          <a:xfrm>
            <a:off x="1575357" y="2542099"/>
            <a:ext cx="9041285" cy="3636963"/>
          </a:xfrm>
          <a:prstGeom prst="rect">
            <a:avLst/>
          </a:prstGeom>
        </p:spPr>
      </p:pic>
    </p:spTree>
    <p:extLst>
      <p:ext uri="{BB962C8B-B14F-4D97-AF65-F5344CB8AC3E}">
        <p14:creationId xmlns:p14="http://schemas.microsoft.com/office/powerpoint/2010/main" val="1274202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F5C64D-7B1E-4FCF-B143-69F64F0D3065}"/>
              </a:ext>
            </a:extLst>
          </p:cNvPr>
          <p:cNvSpPr>
            <a:spLocks noGrp="1"/>
          </p:cNvSpPr>
          <p:nvPr>
            <p:ph type="title"/>
          </p:nvPr>
        </p:nvSpPr>
        <p:spPr/>
        <p:txBody>
          <a:bodyPr/>
          <a:lstStyle/>
          <a:p>
            <a:r>
              <a:rPr lang="en-US" altLang="zh-TW" dirty="0"/>
              <a:t>Software Workflow of Smart Speaker</a:t>
            </a:r>
            <a:endParaRPr lang="zh-TW" altLang="en-US" dirty="0"/>
          </a:p>
        </p:txBody>
      </p:sp>
      <p:sp>
        <p:nvSpPr>
          <p:cNvPr id="4" name="投影片編號版面配置區 3">
            <a:extLst>
              <a:ext uri="{FF2B5EF4-FFF2-40B4-BE49-F238E27FC236}">
                <a16:creationId xmlns:a16="http://schemas.microsoft.com/office/drawing/2014/main" id="{0D4D7EC3-3C45-481A-B9A9-E4ABDC2BEA9B}"/>
              </a:ext>
            </a:extLst>
          </p:cNvPr>
          <p:cNvSpPr>
            <a:spLocks noGrp="1"/>
          </p:cNvSpPr>
          <p:nvPr>
            <p:ph type="sldNum" sz="quarter" idx="12"/>
          </p:nvPr>
        </p:nvSpPr>
        <p:spPr/>
        <p:txBody>
          <a:bodyPr/>
          <a:lstStyle/>
          <a:p>
            <a:fld id="{EB065E75-0BFD-4A3A-B5A9-35E2C89BF10E}" type="slidenum">
              <a:rPr lang="zh-TW" altLang="en-US" smtClean="0"/>
              <a:t>9</a:t>
            </a:fld>
            <a:endParaRPr lang="zh-TW" altLang="en-US"/>
          </a:p>
        </p:txBody>
      </p:sp>
      <p:pic>
        <p:nvPicPr>
          <p:cNvPr id="8" name="內容版面配置區 7">
            <a:extLst>
              <a:ext uri="{FF2B5EF4-FFF2-40B4-BE49-F238E27FC236}">
                <a16:creationId xmlns:a16="http://schemas.microsoft.com/office/drawing/2014/main" id="{240B100F-0BB6-415E-82E6-F2F554409B36}"/>
              </a:ext>
            </a:extLst>
          </p:cNvPr>
          <p:cNvPicPr>
            <a:picLocks noGrp="1"/>
          </p:cNvPicPr>
          <p:nvPr>
            <p:ph idx="1"/>
          </p:nvPr>
        </p:nvPicPr>
        <p:blipFill>
          <a:blip r:embed="rId2"/>
          <a:stretch>
            <a:fillRect/>
          </a:stretch>
        </p:blipFill>
        <p:spPr>
          <a:xfrm>
            <a:off x="2416950" y="2511053"/>
            <a:ext cx="7482385" cy="4000659"/>
          </a:xfrm>
          <a:prstGeom prst="rect">
            <a:avLst/>
          </a:prstGeom>
        </p:spPr>
      </p:pic>
    </p:spTree>
    <p:extLst>
      <p:ext uri="{BB962C8B-B14F-4D97-AF65-F5344CB8AC3E}">
        <p14:creationId xmlns:p14="http://schemas.microsoft.com/office/powerpoint/2010/main" val="32476513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至理名言">
  <a:themeElements>
    <a:clrScheme name="至理名言">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至理名言">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至理名言">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1450</Words>
  <Application>Microsoft Office PowerPoint</Application>
  <PresentationFormat>寬螢幕</PresentationFormat>
  <Paragraphs>153</Paragraphs>
  <Slides>36</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36</vt:i4>
      </vt:variant>
    </vt:vector>
  </HeadingPairs>
  <TitlesOfParts>
    <vt:vector size="44" baseType="lpstr">
      <vt:lpstr>微軟正黑體</vt:lpstr>
      <vt:lpstr>新細明體</vt:lpstr>
      <vt:lpstr>Arial</vt:lpstr>
      <vt:lpstr>Calibri</vt:lpstr>
      <vt:lpstr>Century Gothic</vt:lpstr>
      <vt:lpstr>Wingdings</vt:lpstr>
      <vt:lpstr>Wingdings 2</vt:lpstr>
      <vt:lpstr>至理名言</vt:lpstr>
      <vt:lpstr>Enabling Progressive System Integration for AIoT and Speech-based HCI  through Semantic-aware Computing</vt:lpstr>
      <vt:lpstr>INTROUDCTION - Smart Home</vt:lpstr>
      <vt:lpstr>INTROUDCTION - Smart Speaker</vt:lpstr>
      <vt:lpstr>INTROUDCTION - Natural Language Processing </vt:lpstr>
      <vt:lpstr>INTROUDCTION – Difficulties in Smart Home</vt:lpstr>
      <vt:lpstr>INTROUDCTION – Objectives</vt:lpstr>
      <vt:lpstr>Related Works – Internet of Things</vt:lpstr>
      <vt:lpstr>Related Works – Workflow of Smart Speaker</vt:lpstr>
      <vt:lpstr>Software Workflow of Smart Speaker</vt:lpstr>
      <vt:lpstr>Audio Signal Pre-processing</vt:lpstr>
      <vt:lpstr>Human–computer Interaction (1)</vt:lpstr>
      <vt:lpstr>Human–computer Interaction (2)</vt:lpstr>
      <vt:lpstr>Human–computer Interaction (3)</vt:lpstr>
      <vt:lpstr>Human–computer Interaction (4)</vt:lpstr>
      <vt:lpstr>Methodology – Framework Guide</vt:lpstr>
      <vt:lpstr>Methodology – Rasa Modules</vt:lpstr>
      <vt:lpstr>Methodology – Rasa Workflow</vt:lpstr>
      <vt:lpstr>Methodology – Rasa Workflow</vt:lpstr>
      <vt:lpstr>Methodology – Rasa Workflow</vt:lpstr>
      <vt:lpstr>Methodology – Rasa Workflow</vt:lpstr>
      <vt:lpstr>Methodology – Semantic-aware Computing</vt:lpstr>
      <vt:lpstr>Methodology – Semantic-aware Computing</vt:lpstr>
      <vt:lpstr>Methodology – Progressive System</vt:lpstr>
      <vt:lpstr>Methodology – Progressive System</vt:lpstr>
      <vt:lpstr>Methodology – RESTful APIs</vt:lpstr>
      <vt:lpstr>Applications – Case 1. IoT Hub</vt:lpstr>
      <vt:lpstr>Applications – Case 1. IoT Hub</vt:lpstr>
      <vt:lpstr>Applications – Case 1. IoT Hub</vt:lpstr>
      <vt:lpstr>Applications – Case 1. IoT Hub</vt:lpstr>
      <vt:lpstr>Applications – Case 1. IoT Hub</vt:lpstr>
      <vt:lpstr>Applications – Case 1. IoT Hub</vt:lpstr>
      <vt:lpstr>Applications – Case 2. Cookbook GuideBot</vt:lpstr>
      <vt:lpstr>Applications – Case 3. Panda Order</vt:lpstr>
      <vt:lpstr>Applications – Case 3. Panda Order</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Progressive System Integration for AIoT and Speech-based HCI  through Semantic-aware Computing</dc:title>
  <dc:creator>張家瑋</dc:creator>
  <cp:lastModifiedBy>張家瑋</cp:lastModifiedBy>
  <cp:revision>37</cp:revision>
  <dcterms:created xsi:type="dcterms:W3CDTF">2021-11-01T05:23:45Z</dcterms:created>
  <dcterms:modified xsi:type="dcterms:W3CDTF">2021-11-01T06:04:14Z</dcterms:modified>
</cp:coreProperties>
</file>